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FADF1-E5DD-42D4-AF66-940F389800DD}" type="datetimeFigureOut">
              <a:rPr lang="es-MX" smtClean="0"/>
              <a:t>04/03/2024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7BA69-2369-45C8-BF23-717BFA7FE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7BA69-2369-45C8-BF23-717BFA7FE0E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52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8888" y="69391"/>
            <a:ext cx="5703570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2140" y="1220820"/>
            <a:ext cx="11239500" cy="4397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c/NjM3MDUxODUwNTQy?cjc=erqam5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dg-mx.zoom.us/j/8211340364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aconda.com/products/individual#window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hyperlink" Target="https://docs.python.org/3/tutorial/index.html" TargetMode="External"/><Relationship Id="rId7" Type="http://schemas.openxmlformats.org/officeDocument/2006/relationships/image" Target="../media/image16.jpg"/><Relationship Id="rId2" Type="http://schemas.openxmlformats.org/officeDocument/2006/relationships/hyperlink" Target="https://docs.python.org/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MichellMonroy/Practicas-ML" TargetMode="External"/><Relationship Id="rId11" Type="http://schemas.openxmlformats.org/officeDocument/2006/relationships/image" Target="../media/image20.jpg"/><Relationship Id="rId5" Type="http://schemas.openxmlformats.org/officeDocument/2006/relationships/hyperlink" Target="https://docs.python.org/3/reference/index.html" TargetMode="External"/><Relationship Id="rId10" Type="http://schemas.openxmlformats.org/officeDocument/2006/relationships/image" Target="../media/image19.jpg"/><Relationship Id="rId4" Type="http://schemas.openxmlformats.org/officeDocument/2006/relationships/hyperlink" Target="https://docs.python.org/3/library/index.html" TargetMode="External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7968" y="59435"/>
            <a:ext cx="10240010" cy="3173095"/>
            <a:chOff x="1267968" y="59435"/>
            <a:chExt cx="10240010" cy="3173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7968" y="59435"/>
              <a:ext cx="10239755" cy="317296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99971" y="91443"/>
              <a:ext cx="10053955" cy="3034665"/>
            </a:xfrm>
            <a:custGeom>
              <a:avLst/>
              <a:gdLst/>
              <a:ahLst/>
              <a:cxnLst/>
              <a:rect l="l" t="t" r="r" b="b"/>
              <a:pathLst>
                <a:path w="10053955" h="3034665">
                  <a:moveTo>
                    <a:pt x="9877361" y="0"/>
                  </a:moveTo>
                  <a:lnTo>
                    <a:pt x="176466" y="0"/>
                  </a:lnTo>
                  <a:lnTo>
                    <a:pt x="129554" y="6303"/>
                  </a:lnTo>
                  <a:lnTo>
                    <a:pt x="87400" y="24092"/>
                  </a:lnTo>
                  <a:lnTo>
                    <a:pt x="51685" y="51685"/>
                  </a:lnTo>
                  <a:lnTo>
                    <a:pt x="24092" y="87400"/>
                  </a:lnTo>
                  <a:lnTo>
                    <a:pt x="6303" y="129554"/>
                  </a:lnTo>
                  <a:lnTo>
                    <a:pt x="0" y="176466"/>
                  </a:lnTo>
                  <a:lnTo>
                    <a:pt x="0" y="2857804"/>
                  </a:lnTo>
                  <a:lnTo>
                    <a:pt x="6303" y="2904721"/>
                  </a:lnTo>
                  <a:lnTo>
                    <a:pt x="24092" y="2946879"/>
                  </a:lnTo>
                  <a:lnTo>
                    <a:pt x="51685" y="2982596"/>
                  </a:lnTo>
                  <a:lnTo>
                    <a:pt x="87400" y="3010190"/>
                  </a:lnTo>
                  <a:lnTo>
                    <a:pt x="129554" y="3027980"/>
                  </a:lnTo>
                  <a:lnTo>
                    <a:pt x="176466" y="3034284"/>
                  </a:lnTo>
                  <a:lnTo>
                    <a:pt x="9877361" y="3034284"/>
                  </a:lnTo>
                  <a:lnTo>
                    <a:pt x="9924273" y="3027980"/>
                  </a:lnTo>
                  <a:lnTo>
                    <a:pt x="9966427" y="3010190"/>
                  </a:lnTo>
                  <a:lnTo>
                    <a:pt x="10002142" y="2982596"/>
                  </a:lnTo>
                  <a:lnTo>
                    <a:pt x="10029735" y="2946879"/>
                  </a:lnTo>
                  <a:lnTo>
                    <a:pt x="10047524" y="2904721"/>
                  </a:lnTo>
                  <a:lnTo>
                    <a:pt x="10053828" y="2857804"/>
                  </a:lnTo>
                  <a:lnTo>
                    <a:pt x="10053828" y="176466"/>
                  </a:lnTo>
                  <a:lnTo>
                    <a:pt x="10047524" y="129554"/>
                  </a:lnTo>
                  <a:lnTo>
                    <a:pt x="10029735" y="87400"/>
                  </a:lnTo>
                  <a:lnTo>
                    <a:pt x="10002142" y="51685"/>
                  </a:lnTo>
                  <a:lnTo>
                    <a:pt x="9966427" y="24092"/>
                  </a:lnTo>
                  <a:lnTo>
                    <a:pt x="9924273" y="6303"/>
                  </a:lnTo>
                  <a:lnTo>
                    <a:pt x="9877361" y="0"/>
                  </a:lnTo>
                  <a:close/>
                </a:path>
              </a:pathLst>
            </a:custGeom>
            <a:solidFill>
              <a:srgbClr val="2D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99971" y="91443"/>
              <a:ext cx="10053955" cy="3034665"/>
            </a:xfrm>
            <a:custGeom>
              <a:avLst/>
              <a:gdLst/>
              <a:ahLst/>
              <a:cxnLst/>
              <a:rect l="l" t="t" r="r" b="b"/>
              <a:pathLst>
                <a:path w="10053955" h="3034665">
                  <a:moveTo>
                    <a:pt x="0" y="176466"/>
                  </a:moveTo>
                  <a:lnTo>
                    <a:pt x="6303" y="129554"/>
                  </a:lnTo>
                  <a:lnTo>
                    <a:pt x="24092" y="87400"/>
                  </a:lnTo>
                  <a:lnTo>
                    <a:pt x="51685" y="51685"/>
                  </a:lnTo>
                  <a:lnTo>
                    <a:pt x="87400" y="24092"/>
                  </a:lnTo>
                  <a:lnTo>
                    <a:pt x="129554" y="6303"/>
                  </a:lnTo>
                  <a:lnTo>
                    <a:pt x="176466" y="0"/>
                  </a:lnTo>
                  <a:lnTo>
                    <a:pt x="9877361" y="0"/>
                  </a:lnTo>
                  <a:lnTo>
                    <a:pt x="9924273" y="6303"/>
                  </a:lnTo>
                  <a:lnTo>
                    <a:pt x="9966427" y="24092"/>
                  </a:lnTo>
                  <a:lnTo>
                    <a:pt x="10002142" y="51685"/>
                  </a:lnTo>
                  <a:lnTo>
                    <a:pt x="10029735" y="87400"/>
                  </a:lnTo>
                  <a:lnTo>
                    <a:pt x="10047524" y="129554"/>
                  </a:lnTo>
                  <a:lnTo>
                    <a:pt x="10053828" y="176466"/>
                  </a:lnTo>
                  <a:lnTo>
                    <a:pt x="10053828" y="2857804"/>
                  </a:lnTo>
                  <a:lnTo>
                    <a:pt x="10047524" y="2904721"/>
                  </a:lnTo>
                  <a:lnTo>
                    <a:pt x="10029735" y="2946879"/>
                  </a:lnTo>
                  <a:lnTo>
                    <a:pt x="10002142" y="2982596"/>
                  </a:lnTo>
                  <a:lnTo>
                    <a:pt x="9966427" y="3010190"/>
                  </a:lnTo>
                  <a:lnTo>
                    <a:pt x="9924273" y="3027980"/>
                  </a:lnTo>
                  <a:lnTo>
                    <a:pt x="9877361" y="3034284"/>
                  </a:lnTo>
                  <a:lnTo>
                    <a:pt x="176466" y="3034284"/>
                  </a:lnTo>
                  <a:lnTo>
                    <a:pt x="129554" y="3027980"/>
                  </a:lnTo>
                  <a:lnTo>
                    <a:pt x="87400" y="3010190"/>
                  </a:lnTo>
                  <a:lnTo>
                    <a:pt x="51685" y="2982596"/>
                  </a:lnTo>
                  <a:lnTo>
                    <a:pt x="24092" y="2946879"/>
                  </a:lnTo>
                  <a:lnTo>
                    <a:pt x="6303" y="2904721"/>
                  </a:lnTo>
                  <a:lnTo>
                    <a:pt x="0" y="2857804"/>
                  </a:lnTo>
                  <a:lnTo>
                    <a:pt x="0" y="176466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7140" y="104791"/>
            <a:ext cx="9630474" cy="3082254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indent="635" algn="ctr">
              <a:lnSpc>
                <a:spcPts val="5830"/>
              </a:lnSpc>
              <a:spcBef>
                <a:spcPts val="835"/>
              </a:spcBef>
            </a:pPr>
            <a:r>
              <a:rPr lang="es-MX" sz="5400" spc="-40" dirty="0"/>
              <a:t>Machine Learning (Aprendizaje automático) aplicado a la Ciencia de </a:t>
            </a:r>
            <a:r>
              <a:rPr lang="es-MX" sz="5400" spc="-40" dirty="0" smtClean="0"/>
              <a:t>Datos</a:t>
            </a:r>
            <a:br>
              <a:rPr lang="es-MX" sz="5400" spc="-40" dirty="0" smtClean="0"/>
            </a:br>
            <a:r>
              <a:rPr lang="es-MX" sz="3600" b="1" spc="-40" dirty="0" smtClean="0">
                <a:solidFill>
                  <a:srgbClr val="FFFF00"/>
                </a:solidFill>
              </a:rPr>
              <a:t>DIPLOMADO</a:t>
            </a:r>
            <a:endParaRPr sz="3600" b="1" dirty="0">
              <a:solidFill>
                <a:srgbClr val="FFFF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6506" y="3597178"/>
            <a:ext cx="10820400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945" algn="ctr">
              <a:lnSpc>
                <a:spcPts val="4105"/>
              </a:lnSpc>
              <a:spcBef>
                <a:spcPts val="100"/>
              </a:spcBef>
            </a:pPr>
            <a:r>
              <a:rPr sz="3600" b="1" spc="-105" dirty="0">
                <a:latin typeface="Calibri Light"/>
                <a:cs typeface="Calibri Light"/>
              </a:rPr>
              <a:t>Dr. </a:t>
            </a:r>
            <a:r>
              <a:rPr lang="es-MX" sz="3600" b="1" spc="-105" dirty="0" smtClean="0">
                <a:latin typeface="Calibri Light"/>
                <a:cs typeface="Calibri Light"/>
              </a:rPr>
              <a:t>José Luis Cendejas Valdez, UTM</a:t>
            </a:r>
          </a:p>
          <a:p>
            <a:pPr marL="448945" algn="ctr">
              <a:lnSpc>
                <a:spcPts val="4105"/>
              </a:lnSpc>
              <a:spcBef>
                <a:spcPts val="100"/>
              </a:spcBef>
            </a:pPr>
            <a:r>
              <a:rPr lang="es-MX" sz="3600" b="1" spc="-105" dirty="0" smtClean="0">
                <a:latin typeface="Calibri Light"/>
                <a:cs typeface="Calibri Light"/>
              </a:rPr>
              <a:t>Dr. </a:t>
            </a:r>
            <a:r>
              <a:rPr sz="3600" b="1" dirty="0" smtClean="0">
                <a:latin typeface="Calibri Light"/>
                <a:cs typeface="Calibri Light"/>
              </a:rPr>
              <a:t>Heberto</a:t>
            </a:r>
            <a:r>
              <a:rPr sz="3600" b="1" spc="-105" dirty="0" smtClean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Ferreira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Medina,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spc="-10" dirty="0">
                <a:latin typeface="Calibri Light"/>
                <a:cs typeface="Calibri Light"/>
              </a:rPr>
              <a:t>IIES-</a:t>
            </a:r>
            <a:r>
              <a:rPr sz="3600" b="1" spc="-20" dirty="0">
                <a:latin typeface="Calibri Light"/>
                <a:cs typeface="Calibri Light"/>
              </a:rPr>
              <a:t>UNAM</a:t>
            </a:r>
            <a:endParaRPr sz="3600" b="1" dirty="0">
              <a:latin typeface="Calibri Light"/>
              <a:cs typeface="Calibri Light"/>
            </a:endParaRPr>
          </a:p>
          <a:p>
            <a:pPr marL="448945" algn="ctr">
              <a:lnSpc>
                <a:spcPts val="4105"/>
              </a:lnSpc>
            </a:pPr>
            <a:r>
              <a:rPr sz="3600" b="1" spc="-105" dirty="0">
                <a:latin typeface="Calibri Light"/>
                <a:cs typeface="Calibri Light"/>
              </a:rPr>
              <a:t>Dr.</a:t>
            </a:r>
            <a:r>
              <a:rPr sz="3600" b="1" spc="-9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Sergio</a:t>
            </a:r>
            <a:r>
              <a:rPr sz="3600" b="1" spc="-95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Rogelio</a:t>
            </a:r>
            <a:r>
              <a:rPr sz="3600" b="1" spc="-7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Tinoco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Martínez,</a:t>
            </a:r>
            <a:r>
              <a:rPr sz="3600" b="1" spc="-65" dirty="0">
                <a:latin typeface="Calibri Light"/>
                <a:cs typeface="Calibri Light"/>
              </a:rPr>
              <a:t> </a:t>
            </a:r>
            <a:r>
              <a:rPr sz="3600" b="1" spc="-10" dirty="0">
                <a:latin typeface="Calibri Light"/>
                <a:cs typeface="Calibri Light"/>
              </a:rPr>
              <a:t>ENES-</a:t>
            </a:r>
            <a:r>
              <a:rPr sz="3600" b="1" spc="-20" dirty="0">
                <a:latin typeface="Calibri Light"/>
                <a:cs typeface="Calibri Light"/>
              </a:rPr>
              <a:t>UNAM</a:t>
            </a:r>
            <a:endParaRPr sz="3600" b="1" dirty="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endParaRPr lang="es-MX" sz="1600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sz="1600" dirty="0" err="1" smtClean="0">
                <a:latin typeface="Calibri"/>
                <a:cs typeface="Calibri"/>
              </a:rPr>
              <a:t>Actividades</a:t>
            </a:r>
            <a:r>
              <a:rPr sz="1600" spc="-60" dirty="0" smtClean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sincrónicas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Zoom</a:t>
            </a:r>
            <a:r>
              <a:rPr sz="1600" spc="-20" dirty="0" smtClean="0">
                <a:latin typeface="Calibri"/>
                <a:cs typeface="Calibri"/>
              </a:rPr>
              <a:t>:</a:t>
            </a:r>
            <a:r>
              <a:rPr lang="es-MX" sz="1600" spc="-20" dirty="0" smtClean="0">
                <a:latin typeface="Calibri"/>
                <a:cs typeface="Calibri"/>
              </a:rPr>
              <a:t> </a:t>
            </a:r>
            <a:endParaRPr lang="es-MX"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lang="pt-BR" sz="1600" b="1" dirty="0" err="1" smtClean="0">
                <a:latin typeface="Calibri"/>
                <a:cs typeface="Calibri"/>
              </a:rPr>
              <a:t>Classroom</a:t>
            </a:r>
            <a:r>
              <a:rPr lang="pt-BR" sz="1600" b="1" dirty="0" smtClean="0">
                <a:latin typeface="Calibri"/>
                <a:cs typeface="Calibri"/>
              </a:rPr>
              <a:t>: </a:t>
            </a:r>
            <a:r>
              <a:rPr lang="pt-BR" sz="1600" b="1" dirty="0" smtClean="0">
                <a:latin typeface="Calibri"/>
                <a:cs typeface="Calibri"/>
                <a:hlinkClick r:id="rId3"/>
              </a:rPr>
              <a:t>https://classroom.google.com/c/NjM3MDUxODUwNTQy?cjc=erqam5h</a:t>
            </a:r>
            <a:endParaRPr lang="pt-BR" sz="1600" b="1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lang="pt-BR" sz="1600" b="1" dirty="0" smtClean="0">
                <a:latin typeface="Calibri"/>
                <a:cs typeface="Calibri"/>
              </a:rPr>
              <a:t>ZOOM: </a:t>
            </a:r>
            <a:r>
              <a:rPr lang="pt-BR" sz="1600" b="1" dirty="0" smtClean="0">
                <a:latin typeface="Calibri"/>
                <a:cs typeface="Calibri"/>
                <a:hlinkClick r:id="rId4"/>
              </a:rPr>
              <a:t>https://udg-mx.zoom.us/j/82113403641</a:t>
            </a:r>
            <a:endParaRPr lang="pt-BR" sz="1600" b="1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endParaRPr lang="pt-BR" sz="1600" b="1" dirty="0" smtClean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70411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28600"/>
            <a:ext cx="454660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spc="-114" dirty="0"/>
              <a:t>IV.</a:t>
            </a:r>
            <a:r>
              <a:rPr spc="-55" dirty="0"/>
              <a:t> </a:t>
            </a:r>
            <a:r>
              <a:rPr dirty="0"/>
              <a:t>Flujo</a:t>
            </a:r>
            <a:r>
              <a:rPr spc="-35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10" dirty="0"/>
              <a:t>control.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59048"/>
            <a:ext cx="10573385" cy="4989186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1300" marR="980440" indent="-228600">
              <a:lnSpc>
                <a:spcPts val="2500"/>
              </a:lnSpc>
              <a:spcBef>
                <a:spcPts val="7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Python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utiliza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identación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como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forma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anidar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instrucciones,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debe </a:t>
            </a:r>
            <a:r>
              <a:rPr sz="2600" dirty="0">
                <a:latin typeface="Calibri"/>
                <a:cs typeface="Calibri"/>
              </a:rPr>
              <a:t>preservarse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(4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espacios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tabulador),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#comentario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Declaración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variables: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variable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valor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  <a:tab pos="1705610" algn="l"/>
                <a:tab pos="3469640" algn="l"/>
                <a:tab pos="5456555" algn="l"/>
                <a:tab pos="7116445" algn="l"/>
              </a:tabLst>
            </a:pPr>
            <a:r>
              <a:rPr sz="2600" spc="-10" dirty="0">
                <a:latin typeface="Calibri"/>
                <a:cs typeface="Calibri"/>
              </a:rPr>
              <a:t>Números: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b="1" dirty="0">
                <a:latin typeface="Calibri"/>
                <a:cs typeface="Calibri"/>
              </a:rPr>
              <a:t>entero</a:t>
            </a:r>
            <a:r>
              <a:rPr sz="2600" b="1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0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b="1" dirty="0">
                <a:latin typeface="Calibri"/>
                <a:cs typeface="Calibri"/>
              </a:rPr>
              <a:t>real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 </a:t>
            </a:r>
            <a:r>
              <a:rPr sz="2600" spc="-10" dirty="0">
                <a:latin typeface="Calibri"/>
                <a:cs typeface="Calibri"/>
              </a:rPr>
              <a:t>1.5e-</a:t>
            </a:r>
            <a:r>
              <a:rPr sz="2600" spc="-50" dirty="0">
                <a:latin typeface="Calibri"/>
                <a:cs typeface="Calibri"/>
              </a:rPr>
              <a:t>1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b="1" dirty="0">
                <a:latin typeface="Calibri"/>
                <a:cs typeface="Calibri"/>
              </a:rPr>
              <a:t>complejo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=</a:t>
            </a:r>
            <a:r>
              <a:rPr sz="2600" dirty="0">
                <a:latin typeface="Calibri"/>
                <a:cs typeface="Calibri"/>
              </a:rPr>
              <a:t>	1.0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+ </a:t>
            </a:r>
            <a:r>
              <a:rPr sz="2600" spc="-25" dirty="0">
                <a:latin typeface="Calibri"/>
                <a:cs typeface="Calibri"/>
              </a:rPr>
              <a:t>2j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  <a:tab pos="3670300" algn="l"/>
              </a:tabLst>
            </a:pPr>
            <a:r>
              <a:rPr sz="2600" dirty="0">
                <a:latin typeface="Calibri"/>
                <a:cs typeface="Calibri"/>
              </a:rPr>
              <a:t>Declaración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strings:</a:t>
            </a:r>
            <a:r>
              <a:rPr sz="2600" dirty="0">
                <a:latin typeface="Calibri"/>
                <a:cs typeface="Calibri"/>
              </a:rPr>
              <a:t>	cadena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lang="es-MX" sz="2600" spc="-10" dirty="0">
                <a:latin typeface="Calibri"/>
                <a:cs typeface="Calibri"/>
              </a:rPr>
              <a:t>'</a:t>
            </a:r>
            <a:r>
              <a:rPr sz="2600" spc="-10" dirty="0" smtClean="0">
                <a:latin typeface="Calibri"/>
                <a:cs typeface="Calibri"/>
              </a:rPr>
              <a:t>Python</a:t>
            </a:r>
            <a:r>
              <a:rPr lang="es-MX" sz="2600" spc="-10" dirty="0" smtClean="0">
                <a:latin typeface="Calibri"/>
                <a:cs typeface="Calibri"/>
              </a:rPr>
              <a:t>'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  <a:tab pos="3839210" algn="l"/>
              </a:tabLst>
            </a:pPr>
            <a:r>
              <a:rPr sz="2600" dirty="0">
                <a:latin typeface="Calibri"/>
                <a:cs typeface="Calibri"/>
              </a:rPr>
              <a:t>Declaración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funciones:</a:t>
            </a:r>
            <a:r>
              <a:rPr sz="2600" dirty="0">
                <a:latin typeface="Calibri"/>
                <a:cs typeface="Calibri"/>
              </a:rPr>
              <a:t>	def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funcion()</a:t>
            </a:r>
            <a:r>
              <a:rPr sz="2600" spc="-10" dirty="0">
                <a:latin typeface="Calibri"/>
                <a:cs typeface="Calibri"/>
              </a:rPr>
              <a:t>:</a:t>
            </a:r>
            <a:endParaRPr sz="2600" dirty="0">
              <a:latin typeface="Calibri"/>
              <a:cs typeface="Calibri"/>
            </a:endParaRPr>
          </a:p>
          <a:p>
            <a:pPr marL="4584065">
              <a:lnSpc>
                <a:spcPct val="100000"/>
              </a:lnSpc>
              <a:spcBef>
                <a:spcPts val="384"/>
              </a:spcBef>
            </a:pPr>
            <a:r>
              <a:rPr sz="2600" dirty="0">
                <a:latin typeface="Calibri"/>
                <a:cs typeface="Calibri"/>
              </a:rPr>
              <a:t>print("Hola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desde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función")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ts val="306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Estructuras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datos: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2995"/>
              </a:lnSpc>
              <a:buFont typeface="Arial"/>
              <a:buChar char="•"/>
              <a:tabLst>
                <a:tab pos="698500" algn="l"/>
              </a:tabLst>
            </a:pPr>
            <a:r>
              <a:rPr sz="2600" dirty="0">
                <a:latin typeface="Calibri"/>
                <a:cs typeface="Calibri"/>
              </a:rPr>
              <a:t>Listas;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lista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[1,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4,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9,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16,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25]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2995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10" dirty="0">
                <a:latin typeface="Calibri"/>
                <a:cs typeface="Calibri"/>
              </a:rPr>
              <a:t>Tuplas;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tupla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(12345,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54321,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'hello!')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3000"/>
              </a:lnSpc>
              <a:buFont typeface="Arial"/>
              <a:buChar char="•"/>
              <a:tabLst>
                <a:tab pos="698500" algn="l"/>
              </a:tabLst>
            </a:pPr>
            <a:r>
              <a:rPr sz="2600" dirty="0">
                <a:latin typeface="Calibri"/>
                <a:cs typeface="Calibri"/>
              </a:rPr>
              <a:t>Conjuntos;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conjunto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{'apple',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'orange',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'apple',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'pear',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'orange',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'banana</a:t>
            </a:r>
            <a:r>
              <a:rPr lang="es-MX" sz="2600" spc="-10" dirty="0" smtClean="0">
                <a:latin typeface="Calibri"/>
                <a:cs typeface="Calibri"/>
              </a:rPr>
              <a:t>'</a:t>
            </a:r>
            <a:r>
              <a:rPr sz="2600" spc="-10" dirty="0" smtClean="0">
                <a:latin typeface="Calibri"/>
                <a:cs typeface="Calibri"/>
              </a:rPr>
              <a:t>}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3060"/>
              </a:lnSpc>
              <a:buFont typeface="Arial"/>
              <a:buChar char="•"/>
              <a:tabLst>
                <a:tab pos="698500" algn="l"/>
              </a:tabLst>
            </a:pPr>
            <a:r>
              <a:rPr sz="2600" dirty="0">
                <a:latin typeface="Calibri"/>
                <a:cs typeface="Calibri"/>
              </a:rPr>
              <a:t>Diccionarios;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dir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=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{'jack':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4098,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lang="es-MX" sz="2600" dirty="0">
                <a:latin typeface="Calibri"/>
                <a:cs typeface="Calibri"/>
              </a:rPr>
              <a:t>'</a:t>
            </a:r>
            <a:r>
              <a:rPr sz="2600" dirty="0" err="1" smtClean="0">
                <a:latin typeface="Calibri"/>
                <a:cs typeface="Calibri"/>
              </a:rPr>
              <a:t>ana</a:t>
            </a:r>
            <a:r>
              <a:rPr sz="2600" dirty="0">
                <a:latin typeface="Calibri"/>
                <a:cs typeface="Calibri"/>
              </a:rPr>
              <a:t>':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4139}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68304" y="6407340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3048000" y="6514122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101646"/>
            <a:ext cx="1849120" cy="1346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dirty="0">
                <a:latin typeface="Calibri"/>
                <a:cs typeface="Calibri"/>
              </a:rPr>
              <a:t>If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…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else</a:t>
            </a:r>
            <a:endParaRPr sz="2800">
              <a:latin typeface="Calibri"/>
              <a:cs typeface="Calibri"/>
            </a:endParaRPr>
          </a:p>
          <a:p>
            <a:pPr marL="926465">
              <a:lnSpc>
                <a:spcPts val="2450"/>
              </a:lnSpc>
              <a:spcBef>
                <a:spcPts val="135"/>
              </a:spcBef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200</a:t>
            </a:r>
            <a:endParaRPr sz="2400">
              <a:latin typeface="Calibri"/>
              <a:cs typeface="Calibri"/>
            </a:endParaRPr>
          </a:p>
          <a:p>
            <a:pPr marL="926465">
              <a:lnSpc>
                <a:spcPts val="2014"/>
              </a:lnSpc>
            </a:pPr>
            <a:r>
              <a:rPr sz="2400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25" dirty="0">
                <a:latin typeface="Calibri"/>
                <a:cs typeface="Calibri"/>
              </a:rPr>
              <a:t>33</a:t>
            </a:r>
            <a:endParaRPr sz="2400">
              <a:latin typeface="Calibri"/>
              <a:cs typeface="Calibri"/>
            </a:endParaRPr>
          </a:p>
          <a:p>
            <a:pPr marL="926465">
              <a:lnSpc>
                <a:spcPts val="2450"/>
              </a:lnSpc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 </a:t>
            </a:r>
            <a:r>
              <a:rPr sz="2400" spc="-25" dirty="0">
                <a:latin typeface="Calibri"/>
                <a:cs typeface="Calibri"/>
              </a:rPr>
              <a:t>a: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5739" y="2313226"/>
            <a:ext cx="2818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print("b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a")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339" y="2569258"/>
            <a:ext cx="130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elif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==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b: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5739" y="2678986"/>
            <a:ext cx="306832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print("a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iguales") </a:t>
            </a:r>
            <a:r>
              <a:rPr sz="2400" dirty="0">
                <a:latin typeface="Calibri"/>
                <a:cs typeface="Calibri"/>
              </a:rPr>
              <a:t>print("a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b")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1339" y="3081322"/>
            <a:ext cx="601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else: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4085638"/>
            <a:ext cx="1452880" cy="835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10" dirty="0">
                <a:latin typeface="Calibri"/>
                <a:cs typeface="Calibri"/>
              </a:rPr>
              <a:t>While</a:t>
            </a:r>
            <a:endParaRPr sz="28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  <a:spcBef>
                <a:spcPts val="135"/>
              </a:spcBef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1339" y="4785154"/>
            <a:ext cx="1791970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5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while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 </a:t>
            </a:r>
            <a:r>
              <a:rPr sz="2400" spc="-25" dirty="0">
                <a:latin typeface="Calibri"/>
                <a:cs typeface="Calibri"/>
              </a:rPr>
              <a:t>6:</a:t>
            </a:r>
            <a:endParaRPr sz="2400">
              <a:latin typeface="Calibri"/>
              <a:cs typeface="Calibri"/>
            </a:endParaRPr>
          </a:p>
          <a:p>
            <a:pPr marL="926465">
              <a:lnSpc>
                <a:spcPts val="2450"/>
              </a:lnSpc>
            </a:pPr>
            <a:r>
              <a:rPr sz="2400" spc="-10" dirty="0">
                <a:latin typeface="Calibri"/>
                <a:cs typeface="Calibri"/>
              </a:rPr>
              <a:t>print(i)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5739" y="5297218"/>
            <a:ext cx="163957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5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3: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ts val="2014"/>
              </a:lnSpc>
            </a:pPr>
            <a:r>
              <a:rPr sz="2400" spc="-10" dirty="0">
                <a:latin typeface="Calibri"/>
                <a:cs typeface="Calibri"/>
              </a:rPr>
              <a:t>break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450"/>
              </a:lnSpc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+=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68304" y="6407340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11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25461" y="418312"/>
            <a:ext cx="896747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  <a:tabLst>
                <a:tab pos="5107305" algn="l"/>
              </a:tabLst>
            </a:pPr>
            <a:r>
              <a:rPr dirty="0"/>
              <a:t>Más</a:t>
            </a:r>
            <a:r>
              <a:rPr spc="-15" dirty="0"/>
              <a:t> </a:t>
            </a:r>
            <a:r>
              <a:rPr dirty="0"/>
              <a:t>Flujo</a:t>
            </a:r>
            <a:r>
              <a:rPr spc="5" dirty="0"/>
              <a:t> </a:t>
            </a:r>
            <a:r>
              <a:rPr dirty="0"/>
              <a:t>de</a:t>
            </a:r>
            <a:r>
              <a:rPr spc="-10" dirty="0"/>
              <a:t> control;</a:t>
            </a:r>
            <a:r>
              <a:rPr dirty="0"/>
              <a:t>	</a:t>
            </a:r>
            <a:r>
              <a:rPr spc="-35" dirty="0"/>
              <a:t>if,</a:t>
            </a:r>
            <a:r>
              <a:rPr spc="-130" dirty="0"/>
              <a:t> </a:t>
            </a:r>
            <a:r>
              <a:rPr dirty="0"/>
              <a:t>while,</a:t>
            </a:r>
            <a:r>
              <a:rPr spc="-114" dirty="0"/>
              <a:t> </a:t>
            </a:r>
            <a:r>
              <a:rPr spc="-95" dirty="0"/>
              <a:t>for,</a:t>
            </a:r>
            <a:r>
              <a:rPr spc="-120" dirty="0"/>
              <a:t> </a:t>
            </a:r>
            <a:r>
              <a:rPr spc="-20" dirty="0"/>
              <a:t>iter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060440" y="1101646"/>
            <a:ext cx="7918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25" dirty="0">
                <a:latin typeface="Calibri"/>
                <a:cs typeface="Calibri"/>
              </a:rPr>
              <a:t>for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74840" y="1526841"/>
            <a:ext cx="3610610" cy="1176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words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['cat',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'window',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‘pc’]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words: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</a:pPr>
            <a:r>
              <a:rPr sz="2400" spc="-20" dirty="0">
                <a:latin typeface="Calibri"/>
                <a:cs typeface="Calibri"/>
              </a:rPr>
              <a:t>print(w,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len(w))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60440" y="3765733"/>
            <a:ext cx="5476240" cy="247015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800" b="1" spc="-20" dirty="0">
                <a:latin typeface="Calibri"/>
                <a:cs typeface="Calibri"/>
              </a:rPr>
              <a:t>Iter</a:t>
            </a:r>
            <a:endParaRPr sz="2800">
              <a:latin typeface="Calibri"/>
              <a:cs typeface="Calibri"/>
            </a:endParaRPr>
          </a:p>
          <a:p>
            <a:pPr marL="927100" marR="5080">
              <a:lnSpc>
                <a:spcPct val="107500"/>
              </a:lnSpc>
              <a:spcBef>
                <a:spcPts val="185"/>
              </a:spcBef>
            </a:pPr>
            <a:r>
              <a:rPr sz="2400" dirty="0">
                <a:latin typeface="Calibri"/>
                <a:cs typeface="Calibri"/>
              </a:rPr>
              <a:t>tupla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("apple",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"banana",</a:t>
            </a:r>
            <a:r>
              <a:rPr sz="2400" spc="-10" dirty="0">
                <a:latin typeface="Calibri"/>
                <a:cs typeface="Calibri"/>
              </a:rPr>
              <a:t> "cherry") </a:t>
            </a:r>
            <a:r>
              <a:rPr sz="2400" dirty="0">
                <a:latin typeface="Calibri"/>
                <a:cs typeface="Calibri"/>
              </a:rPr>
              <a:t>myit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iter(tupla)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latin typeface="Calibri"/>
                <a:cs typeface="Calibri"/>
              </a:rPr>
              <a:t>print(next(myit))</a:t>
            </a:r>
            <a:endParaRPr sz="2400">
              <a:latin typeface="Calibri"/>
              <a:cs typeface="Calibri"/>
            </a:endParaRPr>
          </a:p>
          <a:p>
            <a:pPr marL="927100" marR="2482215">
              <a:lnSpc>
                <a:spcPct val="104600"/>
              </a:lnSpc>
              <a:spcBef>
                <a:spcPts val="15"/>
              </a:spcBef>
            </a:pPr>
            <a:r>
              <a:rPr sz="2400" spc="-10" dirty="0">
                <a:latin typeface="Calibri"/>
                <a:cs typeface="Calibri"/>
              </a:rPr>
              <a:t>print(next(myit)) print(next(myit))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5"/>
          <p:cNvSpPr txBox="1"/>
          <p:nvPr/>
        </p:nvSpPr>
        <p:spPr>
          <a:xfrm>
            <a:off x="3048001" y="6477000"/>
            <a:ext cx="57149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8916" y="418312"/>
            <a:ext cx="4170045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Clases</a:t>
            </a:r>
            <a:r>
              <a:rPr spc="-50" dirty="0"/>
              <a:t> </a:t>
            </a:r>
            <a:r>
              <a:rPr dirty="0"/>
              <a:t>para</a:t>
            </a:r>
            <a:r>
              <a:rPr spc="-55" dirty="0"/>
              <a:t> </a:t>
            </a:r>
            <a:r>
              <a:rPr spc="-20" dirty="0"/>
              <a:t>POO.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47279"/>
            <a:ext cx="8063230" cy="5068054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Python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soporte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Programación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orientada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objetos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pueden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definir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clases,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atributos,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objetos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métodos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pueden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encapsular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datos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utilizarlos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forma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segura</a:t>
            </a:r>
            <a:endParaRPr sz="2400" dirty="0">
              <a:latin typeface="Calibri"/>
              <a:cs typeface="Calibri"/>
            </a:endParaRPr>
          </a:p>
          <a:p>
            <a:pPr marL="12700" marR="6185535">
              <a:lnSpc>
                <a:spcPct val="131500"/>
              </a:lnSpc>
              <a:spcBef>
                <a:spcPts val="30"/>
              </a:spcBef>
            </a:pPr>
            <a:r>
              <a:rPr sz="2000" dirty="0">
                <a:latin typeface="Calibri"/>
                <a:cs typeface="Calibri"/>
              </a:rPr>
              <a:t>#ejemplo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clase </a:t>
            </a:r>
            <a:r>
              <a:rPr sz="2000" dirty="0">
                <a:latin typeface="Calibri"/>
                <a:cs typeface="Calibri"/>
              </a:rPr>
              <a:t>class </a:t>
            </a:r>
            <a:r>
              <a:rPr sz="2000" spc="-10" dirty="0">
                <a:latin typeface="Calibri"/>
                <a:cs typeface="Calibri"/>
              </a:rPr>
              <a:t>Persona:</a:t>
            </a:r>
            <a:endParaRPr sz="2000" dirty="0">
              <a:latin typeface="Calibri"/>
              <a:cs typeface="Calibri"/>
            </a:endParaRPr>
          </a:p>
          <a:p>
            <a:pPr marL="1840864" marR="3745229" indent="-914400">
              <a:lnSpc>
                <a:spcPct val="131500"/>
              </a:lnSpc>
              <a:spcBef>
                <a:spcPts val="10"/>
              </a:spcBef>
              <a:tabLst>
                <a:tab pos="1572895" algn="l"/>
                <a:tab pos="2160905" algn="l"/>
              </a:tabLst>
            </a:pPr>
            <a:r>
              <a:rPr sz="2000" dirty="0">
                <a:latin typeface="Calibri"/>
                <a:cs typeface="Calibri"/>
              </a:rPr>
              <a:t>def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init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2000" dirty="0">
                <a:latin typeface="Calibri"/>
                <a:cs typeface="Calibri"/>
              </a:rPr>
              <a:t>(self,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nombre,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edad): self.nombre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nombre self.edad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edad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latin typeface="Calibri"/>
                <a:cs typeface="Calibri"/>
              </a:rPr>
              <a:t>#ejemplo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 uso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 la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clase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objeto</a:t>
            </a:r>
            <a:endParaRPr sz="2400" dirty="0">
              <a:latin typeface="Calibri"/>
              <a:cs typeface="Calibri"/>
            </a:endParaRPr>
          </a:p>
          <a:p>
            <a:pPr marL="12700" marR="5528945">
              <a:lnSpc>
                <a:spcPct val="131800"/>
              </a:lnSpc>
              <a:spcBef>
                <a:spcPts val="20"/>
              </a:spcBef>
            </a:pPr>
            <a:r>
              <a:rPr sz="2000" dirty="0">
                <a:latin typeface="Calibri"/>
                <a:cs typeface="Calibri"/>
              </a:rPr>
              <a:t>p1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Persona(“Juan”,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36) </a:t>
            </a:r>
            <a:r>
              <a:rPr sz="2000" spc="-10" dirty="0">
                <a:latin typeface="Calibri"/>
                <a:cs typeface="Calibri"/>
              </a:rPr>
              <a:t>print(p1.nombre) print(p1.edad</a:t>
            </a:r>
            <a:r>
              <a:rPr sz="2000" spc="-10" dirty="0" smtClean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68304" y="6407340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12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1" y="6553200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578367"/>
            <a:ext cx="6149340" cy="135763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47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600" dirty="0">
                <a:latin typeface="Calibri"/>
                <a:cs typeface="Calibri"/>
              </a:rPr>
              <a:t>Números,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strings,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listas,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tuplas,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conjuntos</a:t>
            </a:r>
            <a:endParaRPr sz="26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7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600" spc="-10" dirty="0">
                <a:latin typeface="Calibri"/>
                <a:cs typeface="Calibri"/>
              </a:rPr>
              <a:t>Funciones</a:t>
            </a:r>
            <a:endParaRPr sz="26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8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600" dirty="0">
                <a:latin typeface="Calibri"/>
                <a:cs typeface="Calibri"/>
              </a:rPr>
              <a:t>Listas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comprensión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2619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8916" y="418312"/>
            <a:ext cx="763524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Ejercicios</a:t>
            </a:r>
            <a:r>
              <a:rPr spc="-70" dirty="0"/>
              <a:t> </a:t>
            </a:r>
            <a:r>
              <a:rPr dirty="0"/>
              <a:t>con</a:t>
            </a:r>
            <a:r>
              <a:rPr spc="-35" dirty="0"/>
              <a:t> </a:t>
            </a:r>
            <a:r>
              <a:rPr dirty="0"/>
              <a:t>jupyter</a:t>
            </a:r>
            <a:r>
              <a:rPr spc="-70" dirty="0"/>
              <a:t> </a:t>
            </a:r>
            <a:r>
              <a:rPr spc="-10" dirty="0"/>
              <a:t>Notebook.</a:t>
            </a:r>
          </a:p>
        </p:txBody>
      </p:sp>
      <p:sp>
        <p:nvSpPr>
          <p:cNvPr id="6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676400"/>
            <a:ext cx="10134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b="0" i="0" u="none" strike="noStrike" baseline="0" dirty="0" smtClean="0">
                <a:latin typeface="LMSans8-Regular"/>
              </a:rPr>
              <a:t>© </a:t>
            </a:r>
            <a:r>
              <a:rPr lang="es-MX" sz="1800" b="0" i="0" u="none" strike="noStrike" baseline="0" dirty="0" err="1" smtClean="0">
                <a:latin typeface="LMSans8-Regular"/>
              </a:rPr>
              <a:t>Disclaimer</a:t>
            </a:r>
            <a:r>
              <a:rPr lang="es-MX" sz="1800" b="0" i="0" u="none" strike="noStrike" baseline="0" dirty="0" smtClean="0">
                <a:latin typeface="LMSans8-Regular"/>
              </a:rPr>
              <a:t> ©</a:t>
            </a:r>
          </a:p>
          <a:p>
            <a:pPr algn="ctr"/>
            <a:endParaRPr lang="es-MX" dirty="0">
              <a:latin typeface="LMSans8-Regular"/>
            </a:endParaRPr>
          </a:p>
          <a:p>
            <a:pPr algn="ctr"/>
            <a:endParaRPr lang="es-MX" sz="1800" b="0" i="0" u="none" strike="noStrike" baseline="0" dirty="0" smtClean="0">
              <a:latin typeface="LMSans8-Regular"/>
            </a:endParaRPr>
          </a:p>
          <a:p>
            <a:pPr algn="ctr"/>
            <a:r>
              <a:rPr lang="es-MX" sz="1800" b="0" i="0" u="none" strike="noStrike" baseline="0" dirty="0" smtClean="0">
                <a:latin typeface="LMSans8-Regular"/>
              </a:rPr>
              <a:t>Las imágenes y códigos fuente utilizados en esta presentación tienen derechos reservados</a:t>
            </a:r>
          </a:p>
          <a:p>
            <a:pPr algn="ctr"/>
            <a:r>
              <a:rPr lang="es-MX" sz="1800" b="0" i="0" u="none" strike="noStrike" baseline="0" dirty="0" smtClean="0">
                <a:latin typeface="LMSans8-Regular"/>
              </a:rPr>
              <a:t>mismos que pertenecen a sus respectivos propietarios. Se utilizan en este curso con fines</a:t>
            </a:r>
          </a:p>
          <a:p>
            <a:pPr algn="ctr"/>
            <a:r>
              <a:rPr lang="es-MX" sz="1800" b="0" i="0" u="none" strike="noStrike" baseline="0" dirty="0" smtClean="0">
                <a:latin typeface="LMSans8-Regular"/>
              </a:rPr>
              <a:t>exclusivamente académicos y sin ningún fin con ánimo de lucro.</a:t>
            </a:r>
          </a:p>
          <a:p>
            <a:pPr algn="ctr"/>
            <a:endParaRPr lang="es-MX" dirty="0">
              <a:latin typeface="LMSans8-Regular"/>
            </a:endParaRPr>
          </a:p>
          <a:p>
            <a:pPr algn="ctr"/>
            <a:endParaRPr lang="es-MX" sz="1800" b="0" i="0" u="none" strike="noStrike" baseline="0" dirty="0" smtClean="0">
              <a:latin typeface="LMSans8-Regular"/>
            </a:endParaRPr>
          </a:p>
          <a:p>
            <a:pPr algn="ctr"/>
            <a:r>
              <a:rPr lang="es-MX" sz="4000" b="0" i="0" u="none" strike="noStrike" baseline="0" dirty="0" smtClean="0">
                <a:latin typeface="LMSans12-Regular"/>
              </a:rPr>
              <a:t>¡Muchas gracias por su atención!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019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280" y="252095"/>
            <a:ext cx="493776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spc="-25" dirty="0"/>
              <a:t>Actividades</a:t>
            </a:r>
            <a:r>
              <a:rPr spc="-160" dirty="0"/>
              <a:t> </a:t>
            </a:r>
            <a:r>
              <a:rPr spc="-10" dirty="0"/>
              <a:t>sesión</a:t>
            </a:r>
            <a:r>
              <a:rPr spc="-180" dirty="0"/>
              <a:t> </a:t>
            </a:r>
            <a:r>
              <a:rPr spc="-25" dirty="0"/>
              <a:t>1.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396156"/>
            <a:ext cx="11259820" cy="4579459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 err="1">
                <a:latin typeface="Calibri"/>
                <a:cs typeface="Calibri"/>
              </a:rPr>
              <a:t>Evaluación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 err="1" smtClean="0">
                <a:latin typeface="Calibri"/>
                <a:cs typeface="Calibri"/>
              </a:rPr>
              <a:t>diagnóstica</a:t>
            </a:r>
            <a:r>
              <a:rPr lang="es-MX" sz="2600" spc="-10" dirty="0" smtClean="0">
                <a:latin typeface="Calibri"/>
                <a:cs typeface="Calibri"/>
              </a:rPr>
              <a:t>: </a:t>
            </a:r>
          </a:p>
          <a:p>
            <a:pPr marL="241300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0" dirty="0" err="1" smtClean="0">
                <a:latin typeface="Calibri"/>
                <a:cs typeface="Calibri"/>
              </a:rPr>
              <a:t>Plataforma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curso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línea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distancia.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ts val="3055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Herramientas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software</a:t>
            </a:r>
            <a:r>
              <a:rPr lang="es-MX" sz="2600" spc="-10" dirty="0" smtClean="0">
                <a:latin typeface="Calibri"/>
                <a:cs typeface="Calibri"/>
              </a:rPr>
              <a:t> (Anaconda </a:t>
            </a:r>
            <a:r>
              <a:rPr lang="es-MX" sz="2600" spc="-10" dirty="0" err="1" smtClean="0">
                <a:latin typeface="Calibri"/>
                <a:cs typeface="Calibri"/>
              </a:rPr>
              <a:t>Navigator</a:t>
            </a:r>
            <a:r>
              <a:rPr lang="es-MX" sz="2600" spc="-10" dirty="0" smtClean="0">
                <a:latin typeface="Calibri"/>
                <a:cs typeface="Calibri"/>
              </a:rPr>
              <a:t>)</a:t>
            </a:r>
            <a:r>
              <a:rPr sz="2600" spc="-10" dirty="0" smtClean="0">
                <a:latin typeface="Calibri"/>
                <a:cs typeface="Calibri"/>
              </a:rPr>
              <a:t>: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Python;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3000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spc="-10" dirty="0">
                <a:latin typeface="Calibri"/>
                <a:cs typeface="Calibri"/>
              </a:rPr>
              <a:t>Jupyter-</a:t>
            </a:r>
            <a:r>
              <a:rPr sz="2600" dirty="0">
                <a:latin typeface="Calibri"/>
                <a:cs typeface="Calibri"/>
              </a:rPr>
              <a:t>Lab;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Matplotlib;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lang="es-MX" sz="2600" spc="-10" dirty="0" smtClean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Numpy;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 err="1">
                <a:latin typeface="Calibri"/>
                <a:cs typeface="Calibri"/>
              </a:rPr>
              <a:t>instalar</a:t>
            </a:r>
            <a:r>
              <a:rPr sz="2600" spc="-45" dirty="0">
                <a:latin typeface="Calibri"/>
                <a:cs typeface="Calibri"/>
              </a:rPr>
              <a:t> </a:t>
            </a:r>
            <a:endParaRPr lang="es-MX" sz="2600" spc="-45" dirty="0" smtClean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 smtClean="0">
                <a:latin typeface="Calibri"/>
                <a:cs typeface="Calibri"/>
              </a:rPr>
              <a:t>Pandas</a:t>
            </a:r>
            <a:r>
              <a:rPr sz="2600" dirty="0">
                <a:latin typeface="Calibri"/>
                <a:cs typeface="Calibri"/>
              </a:rPr>
              <a:t>;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3060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spc="-10" dirty="0">
                <a:latin typeface="Calibri"/>
                <a:cs typeface="Calibri"/>
              </a:rPr>
              <a:t>Scikit-</a:t>
            </a:r>
            <a:r>
              <a:rPr sz="2600" dirty="0">
                <a:latin typeface="Calibri"/>
                <a:cs typeface="Calibri"/>
              </a:rPr>
              <a:t>Learn;</a:t>
            </a:r>
            <a:r>
              <a:rPr sz="2600" spc="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Calibri"/>
              <a:buAutoNum type="arabicParenR"/>
            </a:pPr>
            <a:endParaRPr sz="315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Equipo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cómputo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conexión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Internet.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70418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5"/>
          <p:cNvSpPr txBox="1"/>
          <p:nvPr/>
        </p:nvSpPr>
        <p:spPr>
          <a:xfrm>
            <a:off x="3185160" y="6425628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519" y="169545"/>
            <a:ext cx="4048125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spc="-20" dirty="0"/>
              <a:t>Lenguaje</a:t>
            </a:r>
            <a:r>
              <a:rPr spc="-175" dirty="0"/>
              <a:t> </a:t>
            </a:r>
            <a:r>
              <a:rPr spc="-10" dirty="0"/>
              <a:t>Python.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8779" y="1138314"/>
            <a:ext cx="6849745" cy="47091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4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Generalidades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Instalación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herramientas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4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Guía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lenguaje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Flujo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control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Números,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strings,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listas,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tuplas,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conjuntos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3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Funciones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Listas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comprensión</a:t>
            </a:r>
            <a:endParaRPr sz="2800">
              <a:latin typeface="Calibri"/>
              <a:cs typeface="Calibri"/>
            </a:endParaRPr>
          </a:p>
          <a:p>
            <a:pPr marL="664845" indent="-65278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66548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numpy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broadcasting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(sesión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2)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3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Pandas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Matplotlib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46028" y="6392100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440" y="340207"/>
            <a:ext cx="401574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I. </a:t>
            </a:r>
            <a:r>
              <a:rPr spc="-10" dirty="0"/>
              <a:t>Generalidades.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300917"/>
            <a:ext cx="6716074" cy="5023683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185420" indent="-228600" algn="just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 err="1">
                <a:latin typeface="Calibri"/>
                <a:cs typeface="Calibri"/>
              </a:rPr>
              <a:t>Es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lang="es-MX" sz="2800" spc="-70" dirty="0" smtClean="0">
                <a:latin typeface="Calibri"/>
                <a:cs typeface="Calibri"/>
              </a:rPr>
              <a:t>un l</a:t>
            </a:r>
            <a:r>
              <a:rPr sz="2800" dirty="0" err="1" smtClean="0">
                <a:latin typeface="Calibri"/>
                <a:cs typeface="Calibri"/>
              </a:rPr>
              <a:t>enguaje</a:t>
            </a:r>
            <a:r>
              <a:rPr sz="2800" spc="-50" dirty="0" smtClean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interpretado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desarrollado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90´s </a:t>
            </a:r>
            <a:r>
              <a:rPr sz="2800" dirty="0">
                <a:latin typeface="Calibri"/>
                <a:cs typeface="Calibri"/>
              </a:rPr>
              <a:t>por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Guido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Van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Rossum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laboratorios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CWI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de </a:t>
            </a:r>
            <a:r>
              <a:rPr sz="2800" dirty="0">
                <a:latin typeface="Calibri"/>
                <a:cs typeface="Calibri"/>
              </a:rPr>
              <a:t>Holanda,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ahora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albergan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W3C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7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Lenguaje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ampliamente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utilizado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 err="1">
                <a:latin typeface="Calibri"/>
                <a:cs typeface="Calibri"/>
              </a:rPr>
              <a:t>por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 err="1" smtClean="0">
                <a:latin typeface="Calibri"/>
                <a:cs typeface="Calibri"/>
              </a:rPr>
              <a:t>su</a:t>
            </a:r>
            <a:r>
              <a:rPr lang="es-MX" sz="2800" dirty="0" smtClean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versatilidad</a:t>
            </a:r>
            <a:r>
              <a:rPr lang="es-MX" sz="2800" spc="-10" dirty="0">
                <a:latin typeface="Calibri"/>
                <a:cs typeface="Calibri"/>
              </a:rPr>
              <a:t>;</a:t>
            </a:r>
            <a:r>
              <a:rPr lang="es-MX" sz="2800" spc="-10" dirty="0" smtClean="0">
                <a:latin typeface="Calibri"/>
                <a:cs typeface="Calibri"/>
              </a:rPr>
              <a:t> POO, cómputo científico, ciencia de datos y muchas bibliotecas.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12700" marR="306705">
              <a:lnSpc>
                <a:spcPct val="119700"/>
              </a:lnSpc>
              <a:buFont typeface="Arial"/>
              <a:buChar char="•"/>
              <a:tabLst>
                <a:tab pos="241935" algn="l"/>
              </a:tabLst>
            </a:pPr>
            <a:r>
              <a:rPr lang="es-MX" sz="2800" dirty="0" smtClean="0">
                <a:latin typeface="Calibri"/>
                <a:cs typeface="Calibri"/>
              </a:rPr>
              <a:t> </a:t>
            </a:r>
            <a:r>
              <a:rPr sz="2800" dirty="0" smtClean="0">
                <a:latin typeface="Calibri"/>
                <a:cs typeface="Calibri"/>
              </a:rPr>
              <a:t>IEEE</a:t>
            </a:r>
            <a:r>
              <a:rPr sz="2800" spc="-85" dirty="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coloca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lenguaje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programación </a:t>
            </a:r>
            <a:r>
              <a:rPr sz="2800" dirty="0">
                <a:latin typeface="Calibri"/>
                <a:cs typeface="Calibri"/>
              </a:rPr>
              <a:t>más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utilizado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 err="1">
                <a:latin typeface="Calibri"/>
                <a:cs typeface="Calibri"/>
              </a:rPr>
              <a:t>en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lang="es-MX" sz="2800" spc="-50" dirty="0" smtClean="0">
                <a:latin typeface="Calibri"/>
                <a:cs typeface="Calibri"/>
              </a:rPr>
              <a:t>el año </a:t>
            </a:r>
            <a:r>
              <a:rPr sz="2800" spc="-20" dirty="0" smtClean="0">
                <a:latin typeface="Calibri"/>
                <a:cs typeface="Calibri"/>
              </a:rPr>
              <a:t>202</a:t>
            </a:r>
            <a:r>
              <a:rPr lang="es-MX" sz="2800" spc="-20" dirty="0" smtClean="0">
                <a:latin typeface="Calibri"/>
                <a:cs typeface="Calibri"/>
              </a:rPr>
              <a:t>2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92944" y="649081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41919" y="330708"/>
            <a:ext cx="4241291" cy="104089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08114" y="1600200"/>
            <a:ext cx="2084830" cy="1894674"/>
          </a:xfrm>
          <a:prstGeom prst="rect">
            <a:avLst/>
          </a:prstGeom>
        </p:spPr>
      </p:pic>
      <p:sp>
        <p:nvSpPr>
          <p:cNvPr id="12" name="object 5"/>
          <p:cNvSpPr txBox="1"/>
          <p:nvPr/>
        </p:nvSpPr>
        <p:spPr>
          <a:xfrm>
            <a:off x="2895600" y="6511765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8404" y="4068159"/>
            <a:ext cx="5064353" cy="225644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7074" y="3817580"/>
            <a:ext cx="4987012" cy="2505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331" y="418312"/>
            <a:ext cx="714502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II.</a:t>
            </a:r>
            <a:r>
              <a:rPr spc="-60" dirty="0"/>
              <a:t> </a:t>
            </a:r>
            <a:r>
              <a:rPr dirty="0"/>
              <a:t>Instalación</a:t>
            </a:r>
            <a:r>
              <a:rPr spc="-40" dirty="0"/>
              <a:t> </a:t>
            </a:r>
            <a:r>
              <a:rPr dirty="0"/>
              <a:t>de</a:t>
            </a:r>
            <a:r>
              <a:rPr spc="-45" dirty="0"/>
              <a:t> </a:t>
            </a:r>
            <a:r>
              <a:rPr spc="-10" dirty="0"/>
              <a:t>herramientas.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6893"/>
            <a:ext cx="8455661" cy="403479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Anaconda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(entorno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integración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herramientas):</a:t>
            </a:r>
            <a:endParaRPr sz="28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libri"/>
                <a:cs typeface="Calibri"/>
              </a:rPr>
              <a:t>Windows:</a:t>
            </a:r>
            <a:endParaRPr sz="2400" dirty="0">
              <a:latin typeface="Calibri"/>
              <a:cs typeface="Calibri"/>
            </a:endParaRPr>
          </a:p>
          <a:p>
            <a:pPr marL="1155065" lvl="2" indent="-229235">
              <a:lnSpc>
                <a:spcPct val="100000"/>
              </a:lnSpc>
              <a:spcBef>
                <a:spcPts val="280"/>
              </a:spcBef>
              <a:buClr>
                <a:srgbClr val="000000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https://www.anaconda.com/products/individual#windows</a:t>
            </a:r>
            <a:endParaRPr sz="2000" dirty="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Ejecutar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instalador</a:t>
            </a:r>
            <a:endParaRPr sz="2000" dirty="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6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Anaconda-Navigator</a:t>
            </a:r>
            <a:endParaRPr sz="2000" dirty="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Linux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(debian):</a:t>
            </a:r>
            <a:endParaRPr sz="2400" dirty="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sudo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apt-</a:t>
            </a:r>
            <a:r>
              <a:rPr sz="2000" dirty="0">
                <a:latin typeface="Calibri"/>
                <a:cs typeface="Calibri"/>
              </a:rPr>
              <a:t>get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install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python3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python3-</a:t>
            </a:r>
            <a:r>
              <a:rPr sz="2000" dirty="0">
                <a:latin typeface="Calibri"/>
                <a:cs typeface="Calibri"/>
              </a:rPr>
              <a:t>pip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ipython3</a:t>
            </a:r>
            <a:endParaRPr sz="2000" dirty="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pip3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install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--</a:t>
            </a:r>
            <a:r>
              <a:rPr sz="2000" dirty="0">
                <a:latin typeface="Calibri"/>
                <a:cs typeface="Calibri"/>
              </a:rPr>
              <a:t>upgrade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pip</a:t>
            </a:r>
            <a:endParaRPr sz="2000" dirty="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conda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install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jupyter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matplotlib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numpy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pandas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scikit-learn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8219" y="6407340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7692" y="116522"/>
            <a:ext cx="5252085" cy="683260"/>
          </a:xfrm>
          <a:custGeom>
            <a:avLst/>
            <a:gdLst/>
            <a:ahLst/>
            <a:cxnLst/>
            <a:rect l="l" t="t" r="r" b="b"/>
            <a:pathLst>
              <a:path w="5252085" h="683260">
                <a:moveTo>
                  <a:pt x="5251704" y="0"/>
                </a:moveTo>
                <a:lnTo>
                  <a:pt x="126492" y="0"/>
                </a:lnTo>
                <a:lnTo>
                  <a:pt x="0" y="0"/>
                </a:lnTo>
                <a:lnTo>
                  <a:pt x="0" y="682752"/>
                </a:lnTo>
                <a:lnTo>
                  <a:pt x="126492" y="682752"/>
                </a:lnTo>
                <a:lnTo>
                  <a:pt x="5251704" y="682752"/>
                </a:lnTo>
                <a:lnTo>
                  <a:pt x="5251704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100"/>
              </a:spcBef>
            </a:pPr>
            <a:r>
              <a:rPr dirty="0"/>
              <a:t>II.</a:t>
            </a:r>
            <a:r>
              <a:rPr spc="-55" dirty="0"/>
              <a:t> </a:t>
            </a:r>
            <a:r>
              <a:rPr dirty="0"/>
              <a:t>Anaconda</a:t>
            </a:r>
            <a:r>
              <a:rPr spc="-25" dirty="0"/>
              <a:t> </a:t>
            </a:r>
            <a:r>
              <a:rPr spc="-10" dirty="0"/>
              <a:t>Windows.</a:t>
            </a:r>
          </a:p>
        </p:txBody>
      </p:sp>
      <p:sp>
        <p:nvSpPr>
          <p:cNvPr id="4" name="object 4"/>
          <p:cNvSpPr/>
          <p:nvPr/>
        </p:nvSpPr>
        <p:spPr>
          <a:xfrm>
            <a:off x="6039396" y="116522"/>
            <a:ext cx="127000" cy="683260"/>
          </a:xfrm>
          <a:custGeom>
            <a:avLst/>
            <a:gdLst/>
            <a:ahLst/>
            <a:cxnLst/>
            <a:rect l="l" t="t" r="r" b="b"/>
            <a:pathLst>
              <a:path w="127000" h="683260">
                <a:moveTo>
                  <a:pt x="126491" y="0"/>
                </a:moveTo>
                <a:lnTo>
                  <a:pt x="0" y="0"/>
                </a:lnTo>
                <a:lnTo>
                  <a:pt x="0" y="682751"/>
                </a:lnTo>
                <a:lnTo>
                  <a:pt x="126491" y="682751"/>
                </a:lnTo>
                <a:lnTo>
                  <a:pt x="126491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38200" y="1085088"/>
            <a:ext cx="10384790" cy="5041900"/>
            <a:chOff x="838200" y="1085088"/>
            <a:chExt cx="10384790" cy="50419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" y="1085088"/>
              <a:ext cx="7523987" cy="40248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9571" y="2782824"/>
              <a:ext cx="5503162" cy="3343655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1158219" y="6407340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004" y="300037"/>
            <a:ext cx="295656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Jupyter</a:t>
            </a:r>
            <a:r>
              <a:rPr spc="-55" dirty="0"/>
              <a:t> </a:t>
            </a:r>
            <a:r>
              <a:rPr spc="-20" dirty="0"/>
              <a:t>Lab.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435368"/>
            <a:ext cx="8135184" cy="4415311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marR="527685" indent="-22860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Python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requiere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varias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herramientas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(en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teoría </a:t>
            </a:r>
            <a:r>
              <a:rPr sz="2800" dirty="0">
                <a:latin typeface="Calibri"/>
                <a:cs typeface="Calibri"/>
              </a:rPr>
              <a:t>solo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requiere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editor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textos),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Anaconda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(plataforma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ciencia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datos)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y</a:t>
            </a:r>
            <a:endParaRPr sz="2800" dirty="0">
              <a:latin typeface="Calibri"/>
              <a:cs typeface="Calibri"/>
            </a:endParaRPr>
          </a:p>
          <a:p>
            <a:pPr marL="241300" marR="659765" indent="-228600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lang="es-MX" sz="2800" dirty="0" smtClean="0">
                <a:latin typeface="Calibri"/>
                <a:cs typeface="Calibri"/>
              </a:rPr>
              <a:t>J</a:t>
            </a:r>
            <a:r>
              <a:rPr sz="2800" dirty="0" err="1" smtClean="0">
                <a:latin typeface="Calibri"/>
                <a:cs typeface="Calibri"/>
              </a:rPr>
              <a:t>upyter</a:t>
            </a:r>
            <a:r>
              <a:rPr lang="es-MX" sz="2800" dirty="0" smtClean="0">
                <a:latin typeface="Calibri"/>
                <a:cs typeface="Calibri"/>
              </a:rPr>
              <a:t>-</a:t>
            </a:r>
            <a:r>
              <a:rPr sz="2800" dirty="0" smtClean="0">
                <a:latin typeface="Calibri"/>
                <a:cs typeface="Calibri"/>
              </a:rPr>
              <a:t>lab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convertido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mejores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 err="1" smtClean="0">
                <a:latin typeface="Calibri"/>
                <a:cs typeface="Calibri"/>
              </a:rPr>
              <a:t>herramienta</a:t>
            </a:r>
            <a:r>
              <a:rPr lang="es-MX" sz="2800" spc="-20" dirty="0" smtClean="0">
                <a:latin typeface="Calibri"/>
                <a:cs typeface="Calibri"/>
              </a:rPr>
              <a:t>s</a:t>
            </a:r>
            <a:r>
              <a:rPr sz="2800" spc="-65" dirty="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desarrollo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Python;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además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bibliotecas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IA.</a:t>
            </a:r>
            <a:endParaRPr sz="2800" dirty="0">
              <a:latin typeface="Calibri"/>
              <a:cs typeface="Calibri"/>
            </a:endParaRPr>
          </a:p>
          <a:p>
            <a:pPr marL="240665" marR="446405" indent="-228600">
              <a:lnSpc>
                <a:spcPts val="303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Python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interpreatdo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puede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utilizarse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un </a:t>
            </a:r>
            <a:r>
              <a:rPr sz="2800" dirty="0">
                <a:latin typeface="Calibri"/>
                <a:cs typeface="Calibri"/>
              </a:rPr>
              <a:t>lenguaje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estructurado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lang="es-MX" sz="2800" spc="-10" dirty="0">
                <a:latin typeface="Calibri"/>
                <a:cs typeface="Calibri"/>
              </a:rPr>
              <a:t>O</a:t>
            </a:r>
            <a:r>
              <a:rPr sz="2800" spc="-10" dirty="0" err="1" smtClean="0">
                <a:latin typeface="Calibri"/>
                <a:cs typeface="Calibri"/>
              </a:rPr>
              <a:t>rientado</a:t>
            </a:r>
            <a:r>
              <a:rPr sz="2800" spc="-55" dirty="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lang="es-MX" sz="2800" spc="-85" dirty="0" smtClean="0">
                <a:latin typeface="Calibri"/>
                <a:cs typeface="Calibri"/>
              </a:rPr>
              <a:t>O</a:t>
            </a:r>
            <a:r>
              <a:rPr sz="2800" spc="-10" dirty="0" err="1" smtClean="0">
                <a:latin typeface="Calibri"/>
                <a:cs typeface="Calibri"/>
              </a:rPr>
              <a:t>bjetos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(POO).</a:t>
            </a:r>
            <a:endParaRPr sz="2800" dirty="0">
              <a:latin typeface="Calibri"/>
              <a:cs typeface="Calibri"/>
            </a:endParaRPr>
          </a:p>
          <a:p>
            <a:pPr marL="241300" marR="523240" indent="-228600">
              <a:lnSpc>
                <a:spcPts val="303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Python.org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sitio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Web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promueve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y </a:t>
            </a:r>
            <a:r>
              <a:rPr lang="es-MX" sz="2800" spc="-10" dirty="0" smtClean="0">
                <a:latin typeface="Calibri"/>
                <a:cs typeface="Calibri"/>
              </a:rPr>
              <a:t>enseñanza</a:t>
            </a:r>
            <a:r>
              <a:rPr sz="2800" spc="-10" dirty="0" smtClean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58219" y="6407340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16184" y="2219963"/>
            <a:ext cx="2950884" cy="12725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06225" y="436336"/>
            <a:ext cx="2506933" cy="124791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12480" y="3738371"/>
            <a:ext cx="3326890" cy="2438399"/>
          </a:xfrm>
          <a:prstGeom prst="rect">
            <a:avLst/>
          </a:prstGeom>
        </p:spPr>
      </p:pic>
      <p:sp>
        <p:nvSpPr>
          <p:cNvPr id="8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110" y="443306"/>
            <a:ext cx="4948555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III.</a:t>
            </a:r>
            <a:r>
              <a:rPr spc="-30" dirty="0"/>
              <a:t> </a:t>
            </a:r>
            <a:r>
              <a:rPr dirty="0"/>
              <a:t>Guía</a:t>
            </a:r>
            <a:r>
              <a:rPr spc="-5" dirty="0"/>
              <a:t> </a:t>
            </a:r>
            <a:r>
              <a:rPr dirty="0"/>
              <a:t>del</a:t>
            </a:r>
            <a:r>
              <a:rPr spc="10" dirty="0"/>
              <a:t> </a:t>
            </a:r>
            <a:r>
              <a:rPr spc="-10" dirty="0"/>
              <a:t>lenguaje.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110" y="1676400"/>
            <a:ext cx="6682888" cy="4382866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0665" marR="5080" indent="-228600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241300" algn="l"/>
                <a:tab pos="2480945" algn="l"/>
              </a:tabLst>
            </a:pPr>
            <a:r>
              <a:rPr sz="2800" dirty="0">
                <a:latin typeface="Calibri"/>
                <a:cs typeface="Calibri"/>
              </a:rPr>
              <a:t>Python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junto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frameworks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Web </a:t>
            </a:r>
            <a:r>
              <a:rPr sz="2800" dirty="0">
                <a:latin typeface="Calibri"/>
                <a:cs typeface="Calibri"/>
              </a:rPr>
              <a:t>Django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 smtClean="0">
                <a:latin typeface="Calibri"/>
                <a:cs typeface="Calibri"/>
              </a:rPr>
              <a:t>Flask</a:t>
            </a:r>
            <a:r>
              <a:rPr lang="es-MX" sz="2800" spc="-20" dirty="0" smtClean="0">
                <a:latin typeface="Calibri"/>
                <a:cs typeface="Calibri"/>
              </a:rPr>
              <a:t> </a:t>
            </a:r>
            <a:r>
              <a:rPr sz="2800" dirty="0" smtClean="0">
                <a:latin typeface="Calibri"/>
                <a:cs typeface="Calibri"/>
              </a:rPr>
              <a:t>son</a:t>
            </a:r>
            <a:r>
              <a:rPr sz="2800" spc="-25" dirty="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herramientas </a:t>
            </a:r>
            <a:r>
              <a:rPr sz="2800" dirty="0">
                <a:latin typeface="Calibri"/>
                <a:cs typeface="Calibri"/>
              </a:rPr>
              <a:t>más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utilizadas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desarrollo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Web.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0665" marR="261620" indent="-228600">
              <a:lnSpc>
                <a:spcPct val="80000"/>
              </a:lnSpc>
              <a:buFont typeface="Arial"/>
              <a:buChar char="•"/>
              <a:tabLst>
                <a:tab pos="241300" algn="l"/>
                <a:tab pos="5993765" algn="l"/>
              </a:tabLst>
            </a:pPr>
            <a:r>
              <a:rPr sz="2800" dirty="0">
                <a:latin typeface="Calibri"/>
                <a:cs typeface="Calibri"/>
              </a:rPr>
              <a:t>En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ciencia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datos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frameworks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más </a:t>
            </a:r>
            <a:r>
              <a:rPr sz="2800" spc="-10" dirty="0">
                <a:latin typeface="Calibri"/>
                <a:cs typeface="Calibri"/>
              </a:rPr>
              <a:t>utilizados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son;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1)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Scikit-</a:t>
            </a:r>
            <a:r>
              <a:rPr sz="2800" dirty="0">
                <a:latin typeface="Calibri"/>
                <a:cs typeface="Calibri"/>
              </a:rPr>
              <a:t>Learn,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2)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Keras,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3) </a:t>
            </a:r>
            <a:r>
              <a:rPr sz="2800" dirty="0">
                <a:latin typeface="Calibri"/>
                <a:cs typeface="Calibri"/>
              </a:rPr>
              <a:t>Theano,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4)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SciPy,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entre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otras.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0665" marR="356870" indent="-228600">
              <a:lnSpc>
                <a:spcPct val="8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30" dirty="0">
                <a:latin typeface="Calibri"/>
                <a:cs typeface="Calibri"/>
              </a:rPr>
              <a:t>Numpy,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Pandas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matplotlib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las </a:t>
            </a:r>
            <a:r>
              <a:rPr sz="2800" spc="-10" dirty="0">
                <a:latin typeface="Calibri"/>
                <a:cs typeface="Calibri"/>
              </a:rPr>
              <a:t>bibliotecas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más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utilizadas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 smtClean="0">
                <a:latin typeface="Calibri"/>
                <a:cs typeface="Calibri"/>
              </a:rPr>
              <a:t>D</a:t>
            </a:r>
            <a:r>
              <a:rPr lang="es-MX" sz="2800" spc="-25" dirty="0" err="1" smtClean="0">
                <a:latin typeface="Calibri"/>
                <a:cs typeface="Calibri"/>
              </a:rPr>
              <a:t>eep</a:t>
            </a:r>
            <a:r>
              <a:rPr lang="es-MX" sz="2800" spc="-25" dirty="0" smtClean="0">
                <a:latin typeface="Calibri"/>
                <a:cs typeface="Calibri"/>
              </a:rPr>
              <a:t> </a:t>
            </a:r>
            <a:r>
              <a:rPr sz="2800" spc="-25" dirty="0" smtClean="0">
                <a:latin typeface="Calibri"/>
                <a:cs typeface="Calibri"/>
              </a:rPr>
              <a:t>L</a:t>
            </a:r>
            <a:r>
              <a:rPr lang="es-MX" sz="2800" spc="-25" dirty="0" err="1" smtClean="0">
                <a:latin typeface="Calibri"/>
                <a:cs typeface="Calibri"/>
              </a:rPr>
              <a:t>earning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8219" y="6407340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772400" y="562356"/>
            <a:ext cx="3546475" cy="2183130"/>
            <a:chOff x="7772400" y="562356"/>
            <a:chExt cx="3546475" cy="218313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86436" y="1403603"/>
              <a:ext cx="1632397" cy="13416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2400" y="562356"/>
              <a:ext cx="2229611" cy="1325879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33708" y="3696579"/>
            <a:ext cx="1959398" cy="9418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72400" y="3595115"/>
            <a:ext cx="1952243" cy="1053083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70519" y="5029200"/>
            <a:ext cx="3504226" cy="1108765"/>
          </a:xfrm>
          <a:prstGeom prst="rect">
            <a:avLst/>
          </a:prstGeom>
        </p:spPr>
      </p:pic>
      <p:sp>
        <p:nvSpPr>
          <p:cNvPr id="12" name="object 5"/>
          <p:cNvSpPr txBox="1"/>
          <p:nvPr/>
        </p:nvSpPr>
        <p:spPr>
          <a:xfrm>
            <a:off x="2971801" y="643641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1040" y="198220"/>
            <a:ext cx="5074920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5090"/>
              </a:lnSpc>
            </a:pPr>
            <a:r>
              <a:rPr dirty="0"/>
              <a:t>III.</a:t>
            </a:r>
            <a:r>
              <a:rPr spc="-30" dirty="0"/>
              <a:t> </a:t>
            </a:r>
            <a:r>
              <a:rPr dirty="0"/>
              <a:t>Guía</a:t>
            </a:r>
            <a:r>
              <a:rPr spc="-5" dirty="0"/>
              <a:t> </a:t>
            </a:r>
            <a:r>
              <a:rPr dirty="0"/>
              <a:t>del</a:t>
            </a:r>
            <a:r>
              <a:rPr spc="10" dirty="0"/>
              <a:t> </a:t>
            </a:r>
            <a:r>
              <a:rPr spc="-10" dirty="0"/>
              <a:t>lenguaje.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039" y="1282024"/>
            <a:ext cx="6992113" cy="49609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3115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La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guía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completa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puede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localizar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en.</a:t>
            </a:r>
            <a:endParaRPr sz="2600" dirty="0">
              <a:latin typeface="Calibri"/>
              <a:cs typeface="Calibri"/>
            </a:endParaRPr>
          </a:p>
          <a:p>
            <a:pPr marL="698500" lvl="1" indent="-229235">
              <a:lnSpc>
                <a:spcPts val="2620"/>
              </a:lnSpc>
              <a:buClr>
                <a:srgbClr val="000000"/>
              </a:buClr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https://docs.python.org/3/</a:t>
            </a:r>
            <a:endParaRPr sz="2200" dirty="0">
              <a:latin typeface="Calibri"/>
              <a:cs typeface="Calibri"/>
            </a:endParaRPr>
          </a:p>
          <a:p>
            <a:pPr marL="698500" lvl="1" indent="-229235">
              <a:lnSpc>
                <a:spcPts val="2610"/>
              </a:lnSpc>
              <a:buClr>
                <a:srgbClr val="000000"/>
              </a:buClr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https://docs.python.org/3/tutorial/index.html</a:t>
            </a:r>
            <a:endParaRPr sz="2200" dirty="0">
              <a:latin typeface="Calibri"/>
              <a:cs typeface="Calibri"/>
            </a:endParaRPr>
          </a:p>
          <a:p>
            <a:pPr marL="698500" lvl="1" indent="-229235">
              <a:lnSpc>
                <a:spcPts val="2630"/>
              </a:lnSpc>
              <a:buClr>
                <a:srgbClr val="000000"/>
              </a:buClr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https://docs.python.org/3/library/index.html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ts val="3115"/>
              </a:lnSpc>
              <a:spcBef>
                <a:spcPts val="3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La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guía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referencia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lenguaje:</a:t>
            </a:r>
            <a:endParaRPr sz="2600" dirty="0">
              <a:latin typeface="Calibri"/>
              <a:cs typeface="Calibri"/>
            </a:endParaRPr>
          </a:p>
          <a:p>
            <a:pPr marL="698500" lvl="1" indent="-229235">
              <a:lnSpc>
                <a:spcPts val="2635"/>
              </a:lnSpc>
              <a:buClr>
                <a:srgbClr val="000000"/>
              </a:buClr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https://docs.python.org/3/reference/index.html</a:t>
            </a:r>
            <a:endParaRPr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ts val="3115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Los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libros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más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recomedados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son:</a:t>
            </a:r>
            <a:endParaRPr sz="2600" dirty="0">
              <a:latin typeface="Calibri"/>
              <a:cs typeface="Calibri"/>
            </a:endParaRPr>
          </a:p>
          <a:p>
            <a:pPr marL="698500" lvl="1" indent="-228600">
              <a:lnSpc>
                <a:spcPts val="262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Crash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Course.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Eric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Matthes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ts val="261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Data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Analysis.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McKinney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ts val="261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20" dirty="0">
                <a:latin typeface="Calibri"/>
                <a:cs typeface="Calibri"/>
              </a:rPr>
              <a:t>Hands-</a:t>
            </a:r>
            <a:r>
              <a:rPr sz="2200" dirty="0">
                <a:latin typeface="Calibri"/>
                <a:cs typeface="Calibri"/>
              </a:rPr>
              <a:t>on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Machine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Learning.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Aurélien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Géron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ts val="263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Data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Science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Handbook.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Jake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 err="1" smtClean="0">
                <a:latin typeface="Calibri"/>
                <a:cs typeface="Calibri"/>
              </a:rPr>
              <a:t>VanderPlas</a:t>
            </a:r>
            <a:endParaRPr lang="es-MX" sz="2200" dirty="0">
              <a:latin typeface="Calibri"/>
              <a:cs typeface="Calibri"/>
            </a:endParaRPr>
          </a:p>
          <a:p>
            <a:pPr marL="698500" indent="-228600">
              <a:lnSpc>
                <a:spcPts val="263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s-MX" sz="2200" spc="-10" dirty="0" smtClean="0">
                <a:latin typeface="Calibri"/>
                <a:cs typeface="Calibri"/>
              </a:rPr>
              <a:t>Manual de prácticas de </a:t>
            </a:r>
            <a:r>
              <a:rPr lang="es-MX" sz="2200" spc="-10" dirty="0" err="1" smtClean="0">
                <a:latin typeface="Calibri"/>
                <a:cs typeface="Calibri"/>
              </a:rPr>
              <a:t>Michell</a:t>
            </a:r>
            <a:r>
              <a:rPr lang="es-MX" sz="2200" spc="-10" dirty="0" smtClean="0">
                <a:latin typeface="Calibri"/>
                <a:cs typeface="Calibri"/>
              </a:rPr>
              <a:t> M.:</a:t>
            </a:r>
          </a:p>
          <a:p>
            <a:pPr marL="469900">
              <a:lnSpc>
                <a:spcPts val="2630"/>
              </a:lnSpc>
              <a:tabLst>
                <a:tab pos="697865" algn="l"/>
                <a:tab pos="698500" algn="l"/>
              </a:tabLst>
            </a:pPr>
            <a:r>
              <a:rPr lang="es-MX" sz="2200" spc="-10" dirty="0" smtClean="0">
                <a:latin typeface="Calibri"/>
                <a:cs typeface="Calibri"/>
                <a:hlinkClick r:id="rId6"/>
              </a:rPr>
              <a:t>https://github.com/MichellMonroy/Practicas-ML</a:t>
            </a:r>
            <a:endParaRPr lang="es-MX" sz="2200" spc="-10" dirty="0" smtClean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70370" y="6425631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80991" y="177143"/>
            <a:ext cx="3472808" cy="1836060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7693152" y="2289047"/>
            <a:ext cx="4264660" cy="4508500"/>
            <a:chOff x="7693152" y="2289047"/>
            <a:chExt cx="4264660" cy="4508500"/>
          </a:xfrm>
        </p:grpSpPr>
        <p:pic>
          <p:nvPicPr>
            <p:cNvPr id="8" name="object 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69189" y="2289060"/>
              <a:ext cx="1805695" cy="237590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35823" y="2289047"/>
              <a:ext cx="2345435" cy="23454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693152" y="4568951"/>
              <a:ext cx="2279903" cy="21335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175748" y="4664964"/>
              <a:ext cx="1781555" cy="2132075"/>
            </a:xfrm>
            <a:prstGeom prst="rect">
              <a:avLst/>
            </a:prstGeom>
          </p:spPr>
        </p:pic>
      </p:grpSp>
      <p:sp>
        <p:nvSpPr>
          <p:cNvPr id="12" name="object 5"/>
          <p:cNvSpPr txBox="1"/>
          <p:nvPr/>
        </p:nvSpPr>
        <p:spPr>
          <a:xfrm>
            <a:off x="1889501" y="6595197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 smtClean="0">
                <a:solidFill>
                  <a:srgbClr val="002060"/>
                </a:solidFill>
              </a:rPr>
              <a:t>Machine Learning (Aprendizaje automático) aplicado a la Ciencia de Datos. UNAM-UdeG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883</Words>
  <Application>Microsoft Office PowerPoint</Application>
  <PresentationFormat>Panorámica</PresentationFormat>
  <Paragraphs>159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LMSans12-Regular</vt:lpstr>
      <vt:lpstr>LMSans8-Regular</vt:lpstr>
      <vt:lpstr>Office Theme</vt:lpstr>
      <vt:lpstr>Machine Learning (Aprendizaje automático) aplicado a la Ciencia de Datos DIPLOMADO</vt:lpstr>
      <vt:lpstr>Actividades sesión 1.</vt:lpstr>
      <vt:lpstr>Lenguaje Python.</vt:lpstr>
      <vt:lpstr>I. Generalidades.</vt:lpstr>
      <vt:lpstr>II. Instalación de herramientas.</vt:lpstr>
      <vt:lpstr>II. Anaconda Windows.</vt:lpstr>
      <vt:lpstr>Jupyter Lab.</vt:lpstr>
      <vt:lpstr>III. Guía del lenguaje.</vt:lpstr>
      <vt:lpstr>III. Guía del lenguaje.</vt:lpstr>
      <vt:lpstr>IV. Flujo de control.</vt:lpstr>
      <vt:lpstr>Más Flujo de control; if, while, for, iter</vt:lpstr>
      <vt:lpstr>Clases para POO.</vt:lpstr>
      <vt:lpstr>Ejercicios con jupyter Notebook.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del aprendizaje automático (ML) aplicado a la Ciencia de Datos Dr. Heberto Ferreira Medina Dr. Sergio Rogelio Tinoco Martínez</dc:title>
  <dc:creator>Revisor 1</dc:creator>
  <cp:lastModifiedBy>Revisor 1</cp:lastModifiedBy>
  <cp:revision>21</cp:revision>
  <dcterms:created xsi:type="dcterms:W3CDTF">2022-09-14T18:05:07Z</dcterms:created>
  <dcterms:modified xsi:type="dcterms:W3CDTF">2024-03-04T20:21:11Z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2021-08-02T00:00:00Z</vt:filetime>
  </property>
  <property fmtid="{D5CDD505-2E9C-101B-9397-08002B2CF9AE}" pid="3" name="Creator">
    <vt:lpwstr>Acrobat PDFMaker 21 para PowerPoint</vt:lpwstr>
  </property>
  <property fmtid="{D5CDD505-2E9C-101B-9397-08002B2CF9AE}" pid="4" name="LastSaved">
    <vt:filetime>2022-09-14T00:00:00Z</vt:filetime>
  </property>
  <property fmtid="{D5CDD505-2E9C-101B-9397-08002B2CF9AE}" pid="5" name="Producer">
    <vt:lpwstr>Adobe PDF Library 21.5.92</vt:lpwstr>
  </property>
</Properties>
</file>