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72" r:id="rId5"/>
    <p:sldId id="273" r:id="rId6"/>
    <p:sldId id="274" r:id="rId7"/>
    <p:sldId id="271" r:id="rId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FADF1-E5DD-42D4-AF66-940F389800DD}" type="datetimeFigureOut">
              <a:rPr lang="es-MX" smtClean="0"/>
              <a:t>29/07/2024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7BA69-2369-45C8-BF23-717BFA7F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2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8888" y="69391"/>
            <a:ext cx="5703570" cy="696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2140" y="1220820"/>
            <a:ext cx="11239500" cy="4397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c/NzAxNDM0OTY3MTk2?cjc=lhqzs2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uaieed-unam.zoom.us/j/87963800329?pwd=fd6WSGo8QXNGNTYjG22pR8RCrMBM7b.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ferreira@iies.unam.mx" TargetMode="External"/><Relationship Id="rId2" Type="http://schemas.openxmlformats.org/officeDocument/2006/relationships/hyperlink" Target="mailto:luiscendejas@hot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inoco@enesmorelia.unam.m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3107" y="10886"/>
            <a:ext cx="11475494" cy="3049554"/>
            <a:chOff x="1267968" y="59435"/>
            <a:chExt cx="10240010" cy="31730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67968" y="59435"/>
              <a:ext cx="10239755" cy="317296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99971" y="91443"/>
              <a:ext cx="10053955" cy="3034665"/>
            </a:xfrm>
            <a:custGeom>
              <a:avLst/>
              <a:gdLst/>
              <a:ahLst/>
              <a:cxnLst/>
              <a:rect l="l" t="t" r="r" b="b"/>
              <a:pathLst>
                <a:path w="10053955" h="3034665">
                  <a:moveTo>
                    <a:pt x="9877361" y="0"/>
                  </a:moveTo>
                  <a:lnTo>
                    <a:pt x="176466" y="0"/>
                  </a:lnTo>
                  <a:lnTo>
                    <a:pt x="129554" y="6303"/>
                  </a:lnTo>
                  <a:lnTo>
                    <a:pt x="87400" y="24092"/>
                  </a:lnTo>
                  <a:lnTo>
                    <a:pt x="51685" y="51685"/>
                  </a:lnTo>
                  <a:lnTo>
                    <a:pt x="24092" y="87400"/>
                  </a:lnTo>
                  <a:lnTo>
                    <a:pt x="6303" y="129554"/>
                  </a:lnTo>
                  <a:lnTo>
                    <a:pt x="0" y="176466"/>
                  </a:lnTo>
                  <a:lnTo>
                    <a:pt x="0" y="2857804"/>
                  </a:lnTo>
                  <a:lnTo>
                    <a:pt x="6303" y="2904721"/>
                  </a:lnTo>
                  <a:lnTo>
                    <a:pt x="24092" y="2946879"/>
                  </a:lnTo>
                  <a:lnTo>
                    <a:pt x="51685" y="2982596"/>
                  </a:lnTo>
                  <a:lnTo>
                    <a:pt x="87400" y="3010190"/>
                  </a:lnTo>
                  <a:lnTo>
                    <a:pt x="129554" y="3027980"/>
                  </a:lnTo>
                  <a:lnTo>
                    <a:pt x="176466" y="3034284"/>
                  </a:lnTo>
                  <a:lnTo>
                    <a:pt x="9877361" y="3034284"/>
                  </a:lnTo>
                  <a:lnTo>
                    <a:pt x="9924273" y="3027980"/>
                  </a:lnTo>
                  <a:lnTo>
                    <a:pt x="9966427" y="3010190"/>
                  </a:lnTo>
                  <a:lnTo>
                    <a:pt x="10002142" y="2982596"/>
                  </a:lnTo>
                  <a:lnTo>
                    <a:pt x="10029735" y="2946879"/>
                  </a:lnTo>
                  <a:lnTo>
                    <a:pt x="10047524" y="2904721"/>
                  </a:lnTo>
                  <a:lnTo>
                    <a:pt x="10053828" y="2857804"/>
                  </a:lnTo>
                  <a:lnTo>
                    <a:pt x="10053828" y="176466"/>
                  </a:lnTo>
                  <a:lnTo>
                    <a:pt x="10047524" y="129554"/>
                  </a:lnTo>
                  <a:lnTo>
                    <a:pt x="10029735" y="87400"/>
                  </a:lnTo>
                  <a:lnTo>
                    <a:pt x="10002142" y="51685"/>
                  </a:lnTo>
                  <a:lnTo>
                    <a:pt x="9966427" y="24092"/>
                  </a:lnTo>
                  <a:lnTo>
                    <a:pt x="9924273" y="6303"/>
                  </a:lnTo>
                  <a:lnTo>
                    <a:pt x="9877361" y="0"/>
                  </a:lnTo>
                  <a:close/>
                </a:path>
              </a:pathLst>
            </a:custGeom>
            <a:solidFill>
              <a:srgbClr val="2D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99971" y="91443"/>
              <a:ext cx="10053955" cy="3034665"/>
            </a:xfrm>
            <a:custGeom>
              <a:avLst/>
              <a:gdLst/>
              <a:ahLst/>
              <a:cxnLst/>
              <a:rect l="l" t="t" r="r" b="b"/>
              <a:pathLst>
                <a:path w="10053955" h="3034665">
                  <a:moveTo>
                    <a:pt x="0" y="176466"/>
                  </a:moveTo>
                  <a:lnTo>
                    <a:pt x="6303" y="129554"/>
                  </a:lnTo>
                  <a:lnTo>
                    <a:pt x="24092" y="87400"/>
                  </a:lnTo>
                  <a:lnTo>
                    <a:pt x="51685" y="51685"/>
                  </a:lnTo>
                  <a:lnTo>
                    <a:pt x="87400" y="24092"/>
                  </a:lnTo>
                  <a:lnTo>
                    <a:pt x="129554" y="6303"/>
                  </a:lnTo>
                  <a:lnTo>
                    <a:pt x="176466" y="0"/>
                  </a:lnTo>
                  <a:lnTo>
                    <a:pt x="9877361" y="0"/>
                  </a:lnTo>
                  <a:lnTo>
                    <a:pt x="9924273" y="6303"/>
                  </a:lnTo>
                  <a:lnTo>
                    <a:pt x="9966427" y="24092"/>
                  </a:lnTo>
                  <a:lnTo>
                    <a:pt x="10002142" y="51685"/>
                  </a:lnTo>
                  <a:lnTo>
                    <a:pt x="10029735" y="87400"/>
                  </a:lnTo>
                  <a:lnTo>
                    <a:pt x="10047524" y="129554"/>
                  </a:lnTo>
                  <a:lnTo>
                    <a:pt x="10053828" y="176466"/>
                  </a:lnTo>
                  <a:lnTo>
                    <a:pt x="10053828" y="2857804"/>
                  </a:lnTo>
                  <a:lnTo>
                    <a:pt x="10047524" y="2904721"/>
                  </a:lnTo>
                  <a:lnTo>
                    <a:pt x="10029735" y="2946879"/>
                  </a:lnTo>
                  <a:lnTo>
                    <a:pt x="10002142" y="2982596"/>
                  </a:lnTo>
                  <a:lnTo>
                    <a:pt x="9966427" y="3010190"/>
                  </a:lnTo>
                  <a:lnTo>
                    <a:pt x="9924273" y="3027980"/>
                  </a:lnTo>
                  <a:lnTo>
                    <a:pt x="9877361" y="3034284"/>
                  </a:lnTo>
                  <a:lnTo>
                    <a:pt x="176466" y="3034284"/>
                  </a:lnTo>
                  <a:lnTo>
                    <a:pt x="129554" y="3027980"/>
                  </a:lnTo>
                  <a:lnTo>
                    <a:pt x="87400" y="3010190"/>
                  </a:lnTo>
                  <a:lnTo>
                    <a:pt x="51685" y="2982596"/>
                  </a:lnTo>
                  <a:lnTo>
                    <a:pt x="24092" y="2946879"/>
                  </a:lnTo>
                  <a:lnTo>
                    <a:pt x="6303" y="2904721"/>
                  </a:lnTo>
                  <a:lnTo>
                    <a:pt x="0" y="2857804"/>
                  </a:lnTo>
                  <a:lnTo>
                    <a:pt x="0" y="176466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6853" y="224093"/>
            <a:ext cx="11018294" cy="2274341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 indent="635" algn="ctr">
              <a:lnSpc>
                <a:spcPts val="5830"/>
              </a:lnSpc>
              <a:spcBef>
                <a:spcPts val="835"/>
              </a:spcBef>
            </a:pPr>
            <a:r>
              <a:rPr lang="es-MX" sz="5400" spc="-40" dirty="0"/>
              <a:t>Deep Learning (Aprendizaje Profundo) aplicado a la Ciencia de Datos</a:t>
            </a:r>
            <a:br>
              <a:rPr lang="es-MX" sz="5400" spc="-40" dirty="0"/>
            </a:br>
            <a:r>
              <a:rPr lang="es-MX" sz="3600" b="1" spc="-40" dirty="0">
                <a:solidFill>
                  <a:srgbClr val="FFFF00"/>
                </a:solidFill>
              </a:rPr>
              <a:t>DIPLOMADO, MÓDULO II</a:t>
            </a:r>
            <a:endParaRPr sz="3600" b="1" dirty="0">
              <a:solidFill>
                <a:srgbClr val="FFFF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1317" y="3376075"/>
            <a:ext cx="10820400" cy="30495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8945" algn="ctr">
              <a:lnSpc>
                <a:spcPts val="4105"/>
              </a:lnSpc>
              <a:spcBef>
                <a:spcPts val="100"/>
              </a:spcBef>
            </a:pPr>
            <a:r>
              <a:rPr sz="3600" b="1" spc="-105" dirty="0">
                <a:latin typeface="Calibri Light"/>
                <a:cs typeface="Calibri Light"/>
              </a:rPr>
              <a:t>Dr. </a:t>
            </a:r>
            <a:r>
              <a:rPr lang="es-MX" sz="3600" b="1" spc="-105" dirty="0">
                <a:latin typeface="Calibri Light"/>
                <a:cs typeface="Calibri Light"/>
              </a:rPr>
              <a:t>José Luis Cendejas Valdez, UTM</a:t>
            </a:r>
          </a:p>
          <a:p>
            <a:pPr marL="448945" algn="ctr">
              <a:lnSpc>
                <a:spcPts val="4105"/>
              </a:lnSpc>
              <a:spcBef>
                <a:spcPts val="100"/>
              </a:spcBef>
            </a:pPr>
            <a:r>
              <a:rPr lang="es-MX" sz="3600" b="1" spc="-105" dirty="0">
                <a:latin typeface="Calibri Light"/>
                <a:cs typeface="Calibri Light"/>
              </a:rPr>
              <a:t>Dr. </a:t>
            </a:r>
            <a:r>
              <a:rPr sz="3600" b="1" dirty="0">
                <a:latin typeface="Calibri Light"/>
                <a:cs typeface="Calibri Light"/>
              </a:rPr>
              <a:t>Heberto</a:t>
            </a:r>
            <a:r>
              <a:rPr sz="3600" b="1" spc="-105" dirty="0">
                <a:latin typeface="Calibri Light"/>
                <a:cs typeface="Calibri Light"/>
              </a:rPr>
              <a:t> </a:t>
            </a:r>
            <a:r>
              <a:rPr sz="3600" b="1" dirty="0">
                <a:latin typeface="Calibri Light"/>
                <a:cs typeface="Calibri Light"/>
              </a:rPr>
              <a:t>Ferreira</a:t>
            </a:r>
            <a:r>
              <a:rPr sz="3600" b="1" spc="-80" dirty="0">
                <a:latin typeface="Calibri Light"/>
                <a:cs typeface="Calibri Light"/>
              </a:rPr>
              <a:t> </a:t>
            </a:r>
            <a:r>
              <a:rPr sz="3600" b="1" dirty="0">
                <a:latin typeface="Calibri Light"/>
                <a:cs typeface="Calibri Light"/>
              </a:rPr>
              <a:t>Medina,</a:t>
            </a:r>
            <a:r>
              <a:rPr sz="3600" b="1" spc="-80" dirty="0">
                <a:latin typeface="Calibri Light"/>
                <a:cs typeface="Calibri Light"/>
              </a:rPr>
              <a:t> </a:t>
            </a:r>
            <a:r>
              <a:rPr sz="3600" b="1" spc="-10" dirty="0">
                <a:latin typeface="Calibri Light"/>
                <a:cs typeface="Calibri Light"/>
              </a:rPr>
              <a:t>IIES-</a:t>
            </a:r>
            <a:r>
              <a:rPr sz="3600" b="1" spc="-20" dirty="0">
                <a:latin typeface="Calibri Light"/>
                <a:cs typeface="Calibri Light"/>
              </a:rPr>
              <a:t>UNAM</a:t>
            </a:r>
            <a:endParaRPr sz="3600" b="1" dirty="0">
              <a:latin typeface="Calibri Light"/>
              <a:cs typeface="Calibri Light"/>
            </a:endParaRPr>
          </a:p>
          <a:p>
            <a:pPr marL="448945" algn="ctr">
              <a:lnSpc>
                <a:spcPts val="4105"/>
              </a:lnSpc>
            </a:pPr>
            <a:r>
              <a:rPr sz="3600" b="1" spc="-105" dirty="0">
                <a:latin typeface="Calibri Light"/>
                <a:cs typeface="Calibri Light"/>
              </a:rPr>
              <a:t>Dr.</a:t>
            </a:r>
            <a:r>
              <a:rPr sz="3600" b="1" spc="-90" dirty="0">
                <a:latin typeface="Calibri Light"/>
                <a:cs typeface="Calibri Light"/>
              </a:rPr>
              <a:t> </a:t>
            </a:r>
            <a:r>
              <a:rPr sz="3600" b="1" dirty="0">
                <a:latin typeface="Calibri Light"/>
                <a:cs typeface="Calibri Light"/>
              </a:rPr>
              <a:t>Sergio</a:t>
            </a:r>
            <a:r>
              <a:rPr sz="3600" b="1" spc="-95" dirty="0">
                <a:latin typeface="Calibri Light"/>
                <a:cs typeface="Calibri Light"/>
              </a:rPr>
              <a:t> </a:t>
            </a:r>
            <a:r>
              <a:rPr sz="3600" b="1" dirty="0">
                <a:latin typeface="Calibri Light"/>
                <a:cs typeface="Calibri Light"/>
              </a:rPr>
              <a:t>Rogelio</a:t>
            </a:r>
            <a:r>
              <a:rPr sz="3600" b="1" spc="-70" dirty="0">
                <a:latin typeface="Calibri Light"/>
                <a:cs typeface="Calibri Light"/>
              </a:rPr>
              <a:t> </a:t>
            </a:r>
            <a:r>
              <a:rPr sz="3600" b="1" dirty="0">
                <a:latin typeface="Calibri Light"/>
                <a:cs typeface="Calibri Light"/>
              </a:rPr>
              <a:t>Tinoco</a:t>
            </a:r>
            <a:r>
              <a:rPr sz="3600" b="1" spc="-80" dirty="0">
                <a:latin typeface="Calibri Light"/>
                <a:cs typeface="Calibri Light"/>
              </a:rPr>
              <a:t> </a:t>
            </a:r>
            <a:r>
              <a:rPr sz="3600" b="1" dirty="0">
                <a:latin typeface="Calibri Light"/>
                <a:cs typeface="Calibri Light"/>
              </a:rPr>
              <a:t>Martínez,</a:t>
            </a:r>
            <a:r>
              <a:rPr sz="3600" b="1" spc="-65" dirty="0">
                <a:latin typeface="Calibri Light"/>
                <a:cs typeface="Calibri Light"/>
              </a:rPr>
              <a:t> </a:t>
            </a:r>
            <a:r>
              <a:rPr sz="3600" b="1" spc="-10" dirty="0">
                <a:latin typeface="Calibri Light"/>
                <a:cs typeface="Calibri Light"/>
              </a:rPr>
              <a:t>ENES-</a:t>
            </a:r>
            <a:r>
              <a:rPr sz="3600" b="1" spc="-20" dirty="0">
                <a:latin typeface="Calibri Light"/>
                <a:cs typeface="Calibri Light"/>
              </a:rPr>
              <a:t>UNAM</a:t>
            </a:r>
            <a:endParaRPr sz="3600" b="1" dirty="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endParaRPr lang="es-MX" sz="16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sz="1600" dirty="0" err="1">
                <a:latin typeface="Calibri"/>
                <a:cs typeface="Calibri"/>
              </a:rPr>
              <a:t>Actividades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sincrónicas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Zoom:</a:t>
            </a:r>
            <a:r>
              <a:rPr lang="es-MX" sz="1600" spc="-20" dirty="0">
                <a:latin typeface="Calibri"/>
                <a:cs typeface="Calibri"/>
              </a:rPr>
              <a:t> </a:t>
            </a:r>
            <a:endParaRPr lang="es-MX" sz="16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lang="pt-BR" sz="1600" b="1" dirty="0" err="1">
                <a:latin typeface="Calibri"/>
                <a:cs typeface="Calibri"/>
              </a:rPr>
              <a:t>Classroom</a:t>
            </a:r>
            <a:r>
              <a:rPr lang="pt-BR" sz="1600" b="1" dirty="0">
                <a:latin typeface="Calibri"/>
                <a:cs typeface="Calibri"/>
              </a:rPr>
              <a:t>: </a:t>
            </a:r>
            <a:r>
              <a:rPr lang="pt-BR" sz="1600" b="1" dirty="0">
                <a:latin typeface="Calibri"/>
                <a:cs typeface="Calibri"/>
                <a:hlinkClick r:id="rId3"/>
              </a:rPr>
              <a:t>https://classroom.google.com/c/NzAxNDM0OTY3MTk2?cjc=lhqzs2h</a:t>
            </a:r>
            <a:endParaRPr lang="pt-BR" sz="1600" b="1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lang="pt-BR" sz="1600" b="1" dirty="0">
                <a:latin typeface="Calibri"/>
                <a:cs typeface="Calibri"/>
              </a:rPr>
              <a:t>ZOOM: </a:t>
            </a:r>
            <a:r>
              <a:rPr lang="pt-BR" sz="1600" b="1" dirty="0">
                <a:latin typeface="Calibri"/>
                <a:cs typeface="Calibri"/>
                <a:hlinkClick r:id="rId4"/>
              </a:rPr>
              <a:t>https://cuaieed-unam.zoom.us/j/87963800329?pwd=fd6WSGo8QXNGNTYjG22pR8RCrMBM7b.1</a:t>
            </a:r>
            <a:endParaRPr lang="pt-BR" sz="1600" b="1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70411" y="642562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6280" y="252095"/>
            <a:ext cx="4937760" cy="654025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3189">
              <a:lnSpc>
                <a:spcPts val="5090"/>
              </a:lnSpc>
            </a:pPr>
            <a:r>
              <a:rPr spc="-25" dirty="0"/>
              <a:t>Actividades</a:t>
            </a:r>
            <a:r>
              <a:rPr spc="-160" dirty="0"/>
              <a:t> </a:t>
            </a:r>
            <a:r>
              <a:rPr spc="-10" dirty="0" err="1"/>
              <a:t>sesión</a:t>
            </a:r>
            <a:r>
              <a:rPr spc="-180" dirty="0"/>
              <a:t> </a:t>
            </a:r>
            <a:r>
              <a:rPr lang="es-ES" spc="-180" dirty="0"/>
              <a:t>1</a:t>
            </a:r>
            <a:r>
              <a:rPr spc="-25" dirty="0"/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6280" y="1190197"/>
            <a:ext cx="11094720" cy="48898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 err="1">
                <a:latin typeface="Calibri"/>
                <a:cs typeface="Calibri"/>
              </a:rPr>
              <a:t>Evaluación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spc="-10" dirty="0" err="1" smtClean="0">
                <a:latin typeface="Calibri"/>
                <a:cs typeface="Calibri"/>
              </a:rPr>
              <a:t>diagnóstica</a:t>
            </a:r>
            <a:r>
              <a:rPr lang="es-MX" sz="2600" spc="-10" dirty="0">
                <a:latin typeface="Calibri"/>
                <a:cs typeface="Calibri"/>
              </a:rPr>
              <a:t>.</a:t>
            </a:r>
            <a:endParaRPr lang="es-MX" sz="2600" spc="-1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0" dirty="0" err="1">
                <a:latin typeface="Calibri"/>
                <a:cs typeface="Calibri"/>
              </a:rPr>
              <a:t>Plataforma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curso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línea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distancia.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ts val="3055"/>
              </a:lnSpc>
              <a:spcBef>
                <a:spcPts val="38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Herramientas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software</a:t>
            </a:r>
            <a:r>
              <a:rPr lang="es-MX" sz="2600" spc="-10" dirty="0">
                <a:latin typeface="Calibri"/>
                <a:cs typeface="Calibri"/>
              </a:rPr>
              <a:t> (Anaconda </a:t>
            </a:r>
            <a:r>
              <a:rPr lang="es-MX" sz="2600" spc="-10" dirty="0" err="1">
                <a:latin typeface="Calibri"/>
                <a:cs typeface="Calibri"/>
              </a:rPr>
              <a:t>Navigator</a:t>
            </a:r>
            <a:r>
              <a:rPr lang="es-MX" sz="2600" spc="-10" dirty="0">
                <a:latin typeface="Calibri"/>
                <a:cs typeface="Calibri"/>
              </a:rPr>
              <a:t>)</a:t>
            </a:r>
            <a:r>
              <a:rPr sz="2600" spc="-10" dirty="0">
                <a:latin typeface="Calibri"/>
                <a:cs typeface="Calibri"/>
              </a:rPr>
              <a:t>:</a:t>
            </a:r>
            <a:endParaRPr sz="2600" dirty="0">
              <a:latin typeface="Calibri"/>
              <a:cs typeface="Calibri"/>
            </a:endParaRPr>
          </a:p>
          <a:p>
            <a:pPr marL="984885" lvl="1" indent="-515620">
              <a:lnSpc>
                <a:spcPts val="2995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sz="2600" dirty="0">
                <a:latin typeface="Calibri"/>
                <a:cs typeface="Calibri"/>
              </a:rPr>
              <a:t>Python;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instalar</a:t>
            </a:r>
            <a:endParaRPr sz="2600" dirty="0">
              <a:latin typeface="Calibri"/>
              <a:cs typeface="Calibri"/>
            </a:endParaRPr>
          </a:p>
          <a:p>
            <a:pPr marL="984885" lvl="1" indent="-515620">
              <a:lnSpc>
                <a:spcPts val="3000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sz="2600" spc="-10" dirty="0">
                <a:latin typeface="Calibri"/>
                <a:cs typeface="Calibri"/>
              </a:rPr>
              <a:t>Jupyter-</a:t>
            </a:r>
            <a:r>
              <a:rPr sz="2600" dirty="0">
                <a:latin typeface="Calibri"/>
                <a:cs typeface="Calibri"/>
              </a:rPr>
              <a:t>Lab;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instalar</a:t>
            </a:r>
            <a:endParaRPr sz="2600" dirty="0">
              <a:latin typeface="Calibri"/>
              <a:cs typeface="Calibri"/>
            </a:endParaRPr>
          </a:p>
          <a:p>
            <a:pPr marL="984885" lvl="1" indent="-515620">
              <a:lnSpc>
                <a:spcPts val="2995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sz="2600" dirty="0">
                <a:latin typeface="Calibri"/>
                <a:cs typeface="Calibri"/>
              </a:rPr>
              <a:t>Matplotlib;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lang="es-MX" sz="2600" spc="-10" dirty="0">
                <a:latin typeface="Calibri"/>
                <a:cs typeface="Calibri"/>
              </a:rPr>
              <a:t>instalar</a:t>
            </a:r>
            <a:endParaRPr sz="2600" dirty="0">
              <a:latin typeface="Calibri"/>
              <a:cs typeface="Calibri"/>
            </a:endParaRPr>
          </a:p>
          <a:p>
            <a:pPr marL="984885" lvl="1" indent="-515620">
              <a:lnSpc>
                <a:spcPts val="2995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sz="2600" dirty="0">
                <a:latin typeface="Calibri"/>
                <a:cs typeface="Calibri"/>
              </a:rPr>
              <a:t>Numpy;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 err="1">
                <a:latin typeface="Calibri"/>
                <a:cs typeface="Calibri"/>
              </a:rPr>
              <a:t>instalar</a:t>
            </a:r>
            <a:r>
              <a:rPr sz="2600" spc="-45" dirty="0">
                <a:latin typeface="Calibri"/>
                <a:cs typeface="Calibri"/>
              </a:rPr>
              <a:t> </a:t>
            </a:r>
            <a:endParaRPr lang="es-MX" sz="2600" spc="-45" dirty="0">
              <a:latin typeface="Calibri"/>
              <a:cs typeface="Calibri"/>
            </a:endParaRPr>
          </a:p>
          <a:p>
            <a:pPr marL="984885" lvl="1" indent="-515620">
              <a:lnSpc>
                <a:spcPts val="2995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sz="2600" dirty="0">
                <a:latin typeface="Calibri"/>
                <a:cs typeface="Calibri"/>
              </a:rPr>
              <a:t>Pandas;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instalar</a:t>
            </a:r>
            <a:endParaRPr sz="2600" dirty="0">
              <a:latin typeface="Calibri"/>
              <a:cs typeface="Calibri"/>
            </a:endParaRPr>
          </a:p>
          <a:p>
            <a:pPr marL="984885" lvl="1" indent="-515620">
              <a:lnSpc>
                <a:spcPts val="3060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sz="2600" spc="-10" dirty="0">
                <a:latin typeface="Calibri"/>
                <a:cs typeface="Calibri"/>
              </a:rPr>
              <a:t>Scikit-</a:t>
            </a:r>
            <a:r>
              <a:rPr sz="2600" dirty="0">
                <a:latin typeface="Calibri"/>
                <a:cs typeface="Calibri"/>
              </a:rPr>
              <a:t>Learn;</a:t>
            </a:r>
            <a:r>
              <a:rPr sz="2600" spc="40" dirty="0">
                <a:latin typeface="Calibri"/>
                <a:cs typeface="Calibri"/>
              </a:rPr>
              <a:t> </a:t>
            </a:r>
            <a:r>
              <a:rPr sz="2600" spc="-10" dirty="0" err="1">
                <a:latin typeface="Calibri"/>
                <a:cs typeface="Calibri"/>
              </a:rPr>
              <a:t>instalar</a:t>
            </a:r>
            <a:endParaRPr lang="es-ES" sz="2600" spc="-10" dirty="0">
              <a:latin typeface="Calibri"/>
              <a:cs typeface="Calibri"/>
            </a:endParaRPr>
          </a:p>
          <a:p>
            <a:pPr marL="984885" lvl="1" indent="-515620">
              <a:lnSpc>
                <a:spcPts val="3060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lang="es-MX" sz="2600" spc="-10" dirty="0">
                <a:latin typeface="Calibri"/>
                <a:cs typeface="Calibri"/>
              </a:rPr>
              <a:t>Keras y </a:t>
            </a:r>
            <a:r>
              <a:rPr lang="es-MX" sz="2600" spc="-10" dirty="0" err="1" smtClean="0">
                <a:latin typeface="Calibri"/>
                <a:cs typeface="Calibri"/>
              </a:rPr>
              <a:t>TensorFlow</a:t>
            </a:r>
            <a:endParaRPr lang="es-MX" sz="2600" spc="-10" dirty="0" smtClean="0">
              <a:latin typeface="Calibri"/>
              <a:cs typeface="Calibri"/>
            </a:endParaRPr>
          </a:p>
          <a:p>
            <a:pPr marL="984885" lvl="1" indent="-515620">
              <a:lnSpc>
                <a:spcPts val="3060"/>
              </a:lnSpc>
              <a:buAutoNum type="arabicParenR"/>
              <a:tabLst>
                <a:tab pos="984885" algn="l"/>
                <a:tab pos="985519" algn="l"/>
              </a:tabLst>
            </a:pP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dirty="0" err="1">
                <a:latin typeface="Calibri"/>
                <a:cs typeface="Calibri"/>
              </a:rPr>
              <a:t>Equipo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 err="1" smtClean="0">
                <a:latin typeface="Calibri"/>
                <a:cs typeface="Calibri"/>
              </a:rPr>
              <a:t>cómputo</a:t>
            </a:r>
            <a:r>
              <a:rPr lang="es-MX" sz="2600" spc="-40" dirty="0" smtClean="0">
                <a:latin typeface="Calibri"/>
                <a:cs typeface="Calibri"/>
              </a:rPr>
              <a:t>, </a:t>
            </a:r>
            <a:r>
              <a:rPr sz="2600" dirty="0" err="1" smtClean="0">
                <a:latin typeface="Calibri"/>
                <a:cs typeface="Calibri"/>
              </a:rPr>
              <a:t>conexión</a:t>
            </a:r>
            <a:r>
              <a:rPr sz="2600" spc="-55" dirty="0" smtClean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 smtClean="0">
                <a:latin typeface="Calibri"/>
                <a:cs typeface="Calibri"/>
              </a:rPr>
              <a:t>Internet</a:t>
            </a:r>
            <a:r>
              <a:rPr lang="es-MX" sz="2600" spc="-10" dirty="0" smtClean="0">
                <a:latin typeface="Calibri"/>
                <a:cs typeface="Calibri"/>
              </a:rPr>
              <a:t> y GPU reciente</a:t>
            </a:r>
            <a:r>
              <a:rPr sz="2600" spc="-10" dirty="0" smtClean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70418" y="642562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5"/>
          <p:cNvSpPr txBox="1"/>
          <p:nvPr/>
        </p:nvSpPr>
        <p:spPr>
          <a:xfrm>
            <a:off x="3185160" y="6425628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>
                <a:solidFill>
                  <a:srgbClr val="002060"/>
                </a:solidFill>
              </a:rPr>
              <a:t>DeepLearning (Aprendizaje automático) aplicado a la Ciencia de Datos. UNAM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519" y="169545"/>
            <a:ext cx="4048125" cy="68326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3189">
              <a:lnSpc>
                <a:spcPts val="5090"/>
              </a:lnSpc>
            </a:pPr>
            <a:r>
              <a:rPr spc="-20" dirty="0"/>
              <a:t>Lenguaje</a:t>
            </a:r>
            <a:r>
              <a:rPr spc="-175" dirty="0"/>
              <a:t> </a:t>
            </a:r>
            <a:r>
              <a:rPr spc="-10" dirty="0"/>
              <a:t>Python.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8779" y="1138314"/>
            <a:ext cx="6849745" cy="47091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42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spc="-10" dirty="0">
                <a:latin typeface="Calibri"/>
                <a:cs typeface="Calibri"/>
              </a:rPr>
              <a:t>Generalidades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20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spc="-10" dirty="0">
                <a:latin typeface="Calibri"/>
                <a:cs typeface="Calibri"/>
              </a:rPr>
              <a:t>Instalación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herramientas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40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dirty="0">
                <a:latin typeface="Calibri"/>
                <a:cs typeface="Calibri"/>
              </a:rPr>
              <a:t>Guía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del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lenguaje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20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dirty="0">
                <a:latin typeface="Calibri"/>
                <a:cs typeface="Calibri"/>
              </a:rPr>
              <a:t>Flujo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control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2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dirty="0">
                <a:latin typeface="Calibri"/>
                <a:cs typeface="Calibri"/>
              </a:rPr>
              <a:t>Números,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strings,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listas,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tuplas,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conjuntos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3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spc="-10" dirty="0">
                <a:latin typeface="Calibri"/>
                <a:cs typeface="Calibri"/>
              </a:rPr>
              <a:t>Funciones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25"/>
              </a:spcBef>
              <a:buAutoNum type="romanUcPeriod"/>
              <a:tabLst>
                <a:tab pos="584200" algn="l"/>
              </a:tabLst>
            </a:pPr>
            <a:r>
              <a:rPr sz="2800" dirty="0">
                <a:latin typeface="Calibri"/>
                <a:cs typeface="Calibri"/>
              </a:rPr>
              <a:t>Listas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comprensión</a:t>
            </a:r>
            <a:endParaRPr sz="2800">
              <a:latin typeface="Calibri"/>
              <a:cs typeface="Calibri"/>
            </a:endParaRPr>
          </a:p>
          <a:p>
            <a:pPr marL="664845" indent="-652780">
              <a:lnSpc>
                <a:spcPct val="100000"/>
              </a:lnSpc>
              <a:spcBef>
                <a:spcPts val="325"/>
              </a:spcBef>
              <a:buAutoNum type="romanUcPeriod"/>
              <a:tabLst>
                <a:tab pos="665480" algn="l"/>
              </a:tabLst>
            </a:pPr>
            <a:r>
              <a:rPr sz="2800" spc="-10" dirty="0">
                <a:latin typeface="Calibri"/>
                <a:cs typeface="Calibri"/>
              </a:rPr>
              <a:t>Biblioteca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numpy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broadcasting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(sesión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2)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3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spc="-10" dirty="0">
                <a:latin typeface="Calibri"/>
                <a:cs typeface="Calibri"/>
              </a:rPr>
              <a:t>Biblioteca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Pandas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2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spc="-10" dirty="0">
                <a:latin typeface="Calibri"/>
                <a:cs typeface="Calibri"/>
              </a:rPr>
              <a:t>Biblioteca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Matplotlib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46028" y="6392100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3200400" y="6329230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>
                <a:solidFill>
                  <a:srgbClr val="002060"/>
                </a:solidFill>
              </a:rPr>
              <a:t>DeepLearning (Aprendizaje automático) aplicado a la Ciencia de Datos. UNAM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FF169F-2F77-8C95-C36C-8DC2A28DF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053679"/>
            <a:ext cx="11239500" cy="430887"/>
          </a:xfrm>
        </p:spPr>
        <p:txBody>
          <a:bodyPr/>
          <a:lstStyle/>
          <a:p>
            <a:r>
              <a:rPr lang="es-ES_tradnl" dirty="0"/>
              <a:t>Sesiones síncronas, lunes y jueves de 17:00 a 20:00 </a:t>
            </a:r>
            <a:r>
              <a:rPr lang="es-ES_tradnl" dirty="0" err="1"/>
              <a:t>hrs</a:t>
            </a:r>
            <a:r>
              <a:rPr lang="es-ES_tradnl" dirty="0"/>
              <a:t>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2439935A-311B-0FB6-567E-00A8EC3D4D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8519" y="151236"/>
            <a:ext cx="4048125" cy="654025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3189">
              <a:lnSpc>
                <a:spcPts val="5090"/>
              </a:lnSpc>
            </a:pPr>
            <a:r>
              <a:rPr lang="es-ES" spc="-20" dirty="0"/>
              <a:t>Calendario:</a:t>
            </a:r>
            <a:endParaRPr spc="-10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D36EB2C9-7E29-221B-B60F-983DEC627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882243"/>
              </p:ext>
            </p:extLst>
          </p:nvPr>
        </p:nvGraphicFramePr>
        <p:xfrm>
          <a:off x="619758" y="1484566"/>
          <a:ext cx="10876282" cy="4812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840">
                  <a:extLst>
                    <a:ext uri="{9D8B030D-6E8A-4147-A177-3AD203B41FA5}">
                      <a16:colId xmlns:a16="http://schemas.microsoft.com/office/drawing/2014/main" val="3071630816"/>
                    </a:ext>
                  </a:extLst>
                </a:gridCol>
                <a:gridCol w="2071062">
                  <a:extLst>
                    <a:ext uri="{9D8B030D-6E8A-4147-A177-3AD203B41FA5}">
                      <a16:colId xmlns:a16="http://schemas.microsoft.com/office/drawing/2014/main" val="1837690326"/>
                    </a:ext>
                  </a:extLst>
                </a:gridCol>
                <a:gridCol w="4920263">
                  <a:extLst>
                    <a:ext uri="{9D8B030D-6E8A-4147-A177-3AD203B41FA5}">
                      <a16:colId xmlns:a16="http://schemas.microsoft.com/office/drawing/2014/main" val="3849337125"/>
                    </a:ext>
                  </a:extLst>
                </a:gridCol>
                <a:gridCol w="1876317">
                  <a:extLst>
                    <a:ext uri="{9D8B030D-6E8A-4147-A177-3AD203B41FA5}">
                      <a16:colId xmlns:a16="http://schemas.microsoft.com/office/drawing/2014/main" val="327531645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9202264"/>
                    </a:ext>
                  </a:extLst>
                </a:gridCol>
              </a:tblGrid>
              <a:tr h="667197">
                <a:tc>
                  <a:txBody>
                    <a:bodyPr/>
                    <a:lstStyle/>
                    <a:p>
                      <a:r>
                        <a:rPr lang="es-ES_tradnl" dirty="0"/>
                        <a:t>Sesión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Fechas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Entregas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Puntos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864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Lunes 29 de julio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Inteligencia artificial y Deep Learning (DL). Práctica 1.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679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Jueves 1 de agosto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Fases de un proyecto de DL. Práctica 2.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Tarea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2</a:t>
                      </a:r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362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Lunes 5 de agosto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Visión por computadora y redes neuronales convolucionales (CNNs). Práctica 3 y 4.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Tarea </a:t>
                      </a:r>
                      <a:r>
                        <a:rPr lang="es-ES_tradnl" dirty="0" smtClean="0"/>
                        <a:t>2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2</a:t>
                      </a:r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538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Jueves 8 de agosto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Transferencia de aprendizaje. Práctica 5 y 6.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Tarea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140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Lunes 12 de agosto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Redes neuronales recurrentes (RNNs). Práctica 7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Tarea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325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Jueves 15 de agosto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Tratamiento de lenguaje natural. Práctica 8.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rgbClr val="FF0000"/>
                          </a:solidFill>
                        </a:rPr>
                        <a:t>Tarea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231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Lunes 19 de agosto.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Introducción a la arquitectura Transformer (ChatGPT, LLMs). Práctica 9.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>
                          <a:solidFill>
                            <a:srgbClr val="FF0000"/>
                          </a:solidFill>
                        </a:rPr>
                        <a:t>Tarea 6</a:t>
                      </a:r>
                    </a:p>
                    <a:p>
                      <a:pPr algn="ctr"/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s-ES_trad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448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Jueves 22 de agosto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Cierre de sesiones síncronas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Ensayo de 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2</a:t>
                      </a:r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415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Semana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al 30 de agosto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Sesiones asíncronas de apoyo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Cierre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12</a:t>
                      </a:r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529028"/>
                  </a:ext>
                </a:extLst>
              </a:tr>
            </a:tbl>
          </a:graphicData>
        </a:graphic>
      </p:graphicFrame>
      <p:sp>
        <p:nvSpPr>
          <p:cNvPr id="6" name="object 5"/>
          <p:cNvSpPr txBox="1"/>
          <p:nvPr/>
        </p:nvSpPr>
        <p:spPr>
          <a:xfrm>
            <a:off x="3124200" y="6589770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>
                <a:solidFill>
                  <a:srgbClr val="002060"/>
                </a:solidFill>
              </a:rPr>
              <a:t>DeepLearning (Aprendizaje automático) aplicado a la Ciencia de Datos. UNAM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836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FA1961-F199-23F6-C4FD-6B2FD4A65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239500" cy="430887"/>
          </a:xfrm>
        </p:spPr>
        <p:txBody>
          <a:bodyPr/>
          <a:lstStyle/>
          <a:p>
            <a:r>
              <a:rPr lang="es-ES_tradnl" dirty="0"/>
              <a:t>Link: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BDB266F-1B2C-66A3-7157-988B8A10D131}"/>
              </a:ext>
            </a:extLst>
          </p:cNvPr>
          <p:cNvSpPr txBox="1"/>
          <p:nvPr/>
        </p:nvSpPr>
        <p:spPr>
          <a:xfrm>
            <a:off x="1238250" y="2996232"/>
            <a:ext cx="9982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</a:t>
            </a:r>
            <a:r>
              <a:rPr lang="es-ES_tradnl" sz="4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encuesta.com</a:t>
            </a:r>
            <a:r>
              <a:rPr lang="es-ES_tradn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es-ES_tradnl" sz="4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survey</a:t>
            </a:r>
            <a:r>
              <a:rPr lang="es-ES_tradn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/VZ206H81X8/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A4484B39-0607-0EF0-53A0-153921217EBC}"/>
              </a:ext>
            </a:extLst>
          </p:cNvPr>
          <p:cNvSpPr txBox="1">
            <a:spLocks/>
          </p:cNvSpPr>
          <p:nvPr/>
        </p:nvSpPr>
        <p:spPr>
          <a:xfrm>
            <a:off x="304800" y="285830"/>
            <a:ext cx="4048125" cy="654025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123189">
              <a:lnSpc>
                <a:spcPts val="5090"/>
              </a:lnSpc>
            </a:pPr>
            <a:r>
              <a:rPr lang="es-ES" spc="-20" dirty="0"/>
              <a:t>Encuesta.</a:t>
            </a:r>
            <a:endParaRPr lang="es-ES" spc="-10" dirty="0"/>
          </a:p>
        </p:txBody>
      </p:sp>
    </p:spTree>
    <p:extLst>
      <p:ext uri="{BB962C8B-B14F-4D97-AF65-F5344CB8AC3E}">
        <p14:creationId xmlns:p14="http://schemas.microsoft.com/office/powerpoint/2010/main" val="2032891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24388D-BC25-96C4-D3E8-C61A4B57F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8519" y="1274564"/>
            <a:ext cx="10876281" cy="5170646"/>
          </a:xfrm>
        </p:spPr>
        <p:txBody>
          <a:bodyPr/>
          <a:lstStyle/>
          <a:p>
            <a:r>
              <a:rPr lang="es-ES_tradnl" dirty="0"/>
              <a:t>Teléfonos y correos: 4433222711, 5556232711</a:t>
            </a:r>
            <a:r>
              <a:rPr lang="es-ES_tradnl" dirty="0" smtClean="0"/>
              <a:t>, 4436893500 Ext. 80620 </a:t>
            </a:r>
            <a:endParaRPr lang="es-ES_tradnl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dirty="0"/>
              <a:t>José Luis: </a:t>
            </a:r>
            <a:r>
              <a:rPr lang="es-ES_tradnl" dirty="0">
                <a:hlinkClick r:id="rId2"/>
              </a:rPr>
              <a:t>luiscendejas@hotmail.com</a:t>
            </a:r>
            <a:endParaRPr lang="es-ES_tradnl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dirty="0"/>
              <a:t>Heberto: </a:t>
            </a:r>
            <a:r>
              <a:rPr lang="es-ES_tradnl" dirty="0">
                <a:hlinkClick r:id="rId3"/>
              </a:rPr>
              <a:t>hferreira@iies.unam.mx</a:t>
            </a:r>
            <a:endParaRPr lang="es-ES_tradnl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dirty="0"/>
              <a:t>Sergio: </a:t>
            </a:r>
            <a:r>
              <a:rPr lang="es-ES_tradnl" dirty="0">
                <a:hlinkClick r:id="rId4"/>
              </a:rPr>
              <a:t>stinoco@enesmorelia.unam.mx</a:t>
            </a:r>
            <a:endParaRPr lang="es-ES_tradnl" dirty="0"/>
          </a:p>
          <a:p>
            <a:endParaRPr lang="es-ES_tradnl" dirty="0"/>
          </a:p>
          <a:p>
            <a:r>
              <a:rPr lang="es-ES_tradnl" dirty="0"/>
              <a:t>Estudiantes del diplomado:</a:t>
            </a:r>
          </a:p>
          <a:p>
            <a:endParaRPr lang="es-ES_tradn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dirty="0"/>
              <a:t>Alex, Bruce, Jaqueline, </a:t>
            </a:r>
            <a:r>
              <a:rPr lang="es-ES_tradnl" dirty="0" err="1"/>
              <a:t>Yessica</a:t>
            </a:r>
            <a:endParaRPr lang="es-ES_tradnl" dirty="0"/>
          </a:p>
          <a:p>
            <a:endParaRPr lang="es-ES_tradnl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A461FDE4-C69D-2762-2E35-A571410581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2000" y="152400"/>
            <a:ext cx="5237481" cy="654025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3189">
              <a:lnSpc>
                <a:spcPts val="5090"/>
              </a:lnSpc>
            </a:pPr>
            <a:r>
              <a:rPr lang="es-ES" spc="-20" dirty="0"/>
              <a:t>Correos y teléfonos: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172151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7200" y="1676400"/>
            <a:ext cx="10134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800" b="0" i="0" u="none" strike="noStrike" baseline="0" dirty="0">
                <a:latin typeface="LMSans8-Regular"/>
              </a:rPr>
              <a:t>© </a:t>
            </a:r>
            <a:r>
              <a:rPr lang="es-MX" sz="1800" b="0" i="0" u="none" strike="noStrike" baseline="0" dirty="0" err="1">
                <a:latin typeface="LMSans8-Regular"/>
              </a:rPr>
              <a:t>Disclaimer</a:t>
            </a:r>
            <a:r>
              <a:rPr lang="es-MX" sz="1800" b="0" i="0" u="none" strike="noStrike" baseline="0" dirty="0">
                <a:latin typeface="LMSans8-Regular"/>
              </a:rPr>
              <a:t> ©</a:t>
            </a:r>
          </a:p>
          <a:p>
            <a:pPr algn="ctr"/>
            <a:endParaRPr lang="es-MX" dirty="0">
              <a:latin typeface="LMSans8-Regular"/>
            </a:endParaRPr>
          </a:p>
          <a:p>
            <a:pPr algn="ctr"/>
            <a:endParaRPr lang="es-MX" sz="1800" b="0" i="0" u="none" strike="noStrike" baseline="0" dirty="0">
              <a:latin typeface="LMSans8-Regular"/>
            </a:endParaRPr>
          </a:p>
          <a:p>
            <a:pPr algn="ctr"/>
            <a:r>
              <a:rPr lang="es-MX" sz="1800" b="0" i="0" u="none" strike="noStrike" baseline="0" dirty="0">
                <a:latin typeface="LMSans8-Regular"/>
              </a:rPr>
              <a:t>Las imágenes y códigos fuente utilizados en esta presentación tienen derechos reservados</a:t>
            </a:r>
          </a:p>
          <a:p>
            <a:pPr algn="ctr"/>
            <a:r>
              <a:rPr lang="es-MX" sz="1800" b="0" i="0" u="none" strike="noStrike" baseline="0" dirty="0">
                <a:latin typeface="LMSans8-Regular"/>
              </a:rPr>
              <a:t>mismos que pertenecen a sus respectivos propietarios. Se utilizan en este curso con fines</a:t>
            </a:r>
          </a:p>
          <a:p>
            <a:pPr algn="ctr"/>
            <a:r>
              <a:rPr lang="es-MX" sz="1800" b="0" i="0" u="none" strike="noStrike" baseline="0" dirty="0">
                <a:latin typeface="LMSans8-Regular"/>
              </a:rPr>
              <a:t>exclusivamente académicos y sin ningún fin con ánimo de lucro.</a:t>
            </a:r>
          </a:p>
          <a:p>
            <a:pPr algn="ctr"/>
            <a:endParaRPr lang="es-MX" dirty="0">
              <a:latin typeface="LMSans8-Regular"/>
            </a:endParaRPr>
          </a:p>
          <a:p>
            <a:pPr algn="ctr"/>
            <a:endParaRPr lang="es-MX" sz="1800" b="0" i="0" u="none" strike="noStrike" baseline="0" dirty="0">
              <a:latin typeface="LMSans8-Regular"/>
            </a:endParaRPr>
          </a:p>
          <a:p>
            <a:pPr algn="ctr"/>
            <a:r>
              <a:rPr lang="es-MX" sz="4000" b="0" i="0" u="none" strike="noStrike" baseline="0" dirty="0">
                <a:latin typeface="LMSans12-Regular"/>
              </a:rPr>
              <a:t>¡Muchas gracias por su atención!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0191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450</Words>
  <Application>Microsoft Office PowerPoint</Application>
  <PresentationFormat>Panorámica</PresentationFormat>
  <Paragraphs>112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LMSans12-Regular</vt:lpstr>
      <vt:lpstr>LMSans8-Regular</vt:lpstr>
      <vt:lpstr>Office Theme</vt:lpstr>
      <vt:lpstr>Deep Learning (Aprendizaje Profundo) aplicado a la Ciencia de Datos DIPLOMADO, MÓDULO II</vt:lpstr>
      <vt:lpstr>Actividades sesión 1.</vt:lpstr>
      <vt:lpstr>Lenguaje Python.</vt:lpstr>
      <vt:lpstr>Calendario:</vt:lpstr>
      <vt:lpstr>Presentación de PowerPoint</vt:lpstr>
      <vt:lpstr>Correos y teléfonos: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Enseñanza del aprendizaje automático (ML) aplicado a la Ciencia de Datos Dr. Heberto Ferreira Medina Dr. Sergio Rogelio Tinoco Martínez</dc:title>
  <dc:creator>Revisor 1</dc:creator>
  <cp:lastModifiedBy>Heberto</cp:lastModifiedBy>
  <cp:revision>24</cp:revision>
  <dcterms:created xsi:type="dcterms:W3CDTF">2022-09-14T18:05:07Z</dcterms:created>
  <dcterms:modified xsi:type="dcterms:W3CDTF">2024-07-29T23:03:53Z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2021-08-02T00:00:00Z</vt:filetime>
  </property>
  <property fmtid="{D5CDD505-2E9C-101B-9397-08002B2CF9AE}" pid="3" name="Creator">
    <vt:lpwstr>Acrobat PDFMaker 21 para PowerPoint</vt:lpwstr>
  </property>
  <property fmtid="{D5CDD505-2E9C-101B-9397-08002B2CF9AE}" pid="4" name="LastSaved">
    <vt:filetime>2022-09-14T00:00:00Z</vt:filetime>
  </property>
  <property fmtid="{D5CDD505-2E9C-101B-9397-08002B2CF9AE}" pid="5" name="Producer">
    <vt:lpwstr>Adobe PDF Library 21.5.92</vt:lpwstr>
  </property>
</Properties>
</file>